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499157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c61cf2f8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古代西亚文化</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f2ad729d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古代埃及文化</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23aad0e8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知识点3 阿拉伯文化</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e43a2515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易混点 阿拉伯文化的不同影响</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ec7419e93348528ddcb2ba#tid=68f093d866391f0009f97f04#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a:ln/>
        </p:spPr>
        <p:txBody>
          <a:bodyPr wrap="square" lIns="0" tIns="0" rIns="0" bIns="0" rtlCol="0" anchor="ctr"/>
          <a:lstStyle/>
          <a:p>
            <a:pPr algn="ctr">
              <a:lnSpc>
                <a:spcPct val="120000"/>
              </a:lnSpc>
            </a:pPr>
            <a:r>
              <a:rPr lang="en-US" sz="2400" b="1" i="0" dirty="0">
                <a:solidFill>
                  <a:srgbClr val="649226"/>
                </a:solidFill>
                <a:latin typeface="微软雅黑" pitchFamily="34" charset="0"/>
                <a:ea typeface="微软雅黑" pitchFamily="34" charset="-122"/>
                <a:cs typeface="微软雅黑" pitchFamily="34" charset="-120"/>
              </a:rPr>
              <a:t>历史 选择性必修3 文化交流与传播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考点</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本节点内容</a:t>
            </a:r>
            <a:endParaRPr lang="en-US" sz="4400" dirty="0"/>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AS.12_1#8fda32e0d?vop=1&amp;pid=f2ad729d3&amp;color=0,0,0&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本题考查古埃及文化。选择C：根据材料可知，古埃及通过浮雕和纸草内容</a:t>
            </a:r>
            <a:r>
              <a:rPr lang="en-US" altLang="zh-CN" sz="2000" b="0" i="0">
                <a:solidFill>
                  <a:srgbClr val="000000"/>
                </a:solidFill>
                <a:latin typeface="微软雅黑" pitchFamily="34" charset="0"/>
                <a:ea typeface="微软雅黑" pitchFamily="34" charset="-122"/>
                <a:cs typeface="微软雅黑" pitchFamily="34" charset="-120"/>
              </a:rPr>
              <a:t>，将其他民族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刻画为邋遢</a:t>
            </a:r>
            <a:r>
              <a:rPr lang="en-US" altLang="zh-CN" sz="2000" b="0" i="0" dirty="0">
                <a:solidFill>
                  <a:srgbClr val="000000"/>
                </a:solidFill>
                <a:latin typeface="微软雅黑" pitchFamily="34" charset="0"/>
                <a:ea typeface="微软雅黑" pitchFamily="34" charset="-122"/>
                <a:cs typeface="微软雅黑" pitchFamily="34" charset="-120"/>
              </a:rPr>
              <a:t>、野蛮等形象，以突出自身的优越，体现了古埃及人的文化优越感。排除A</a:t>
            </a:r>
            <a:r>
              <a:rPr lang="en-US" altLang="zh-CN" sz="2000" b="0" i="0">
                <a:solidFill>
                  <a:srgbClr val="000000"/>
                </a:solidFill>
                <a:latin typeface="微软雅黑" pitchFamily="34" charset="0"/>
                <a:ea typeface="微软雅黑" pitchFamily="34" charset="-122"/>
                <a:cs typeface="微软雅黑" pitchFamily="34" charset="-120"/>
              </a:rPr>
              <a:t>：材料未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提及古埃及文明的起源或独特性</a:t>
            </a:r>
            <a:r>
              <a:rPr lang="en-US" altLang="zh-CN" sz="2000" b="0" i="0" dirty="0">
                <a:solidFill>
                  <a:srgbClr val="000000"/>
                </a:solidFill>
                <a:latin typeface="微软雅黑" pitchFamily="34" charset="0"/>
                <a:ea typeface="微软雅黑" pitchFamily="34" charset="-122"/>
                <a:cs typeface="微软雅黑" pitchFamily="34" charset="-120"/>
              </a:rPr>
              <a:t>，而是强调古埃及通过对其他文明的贬低以衬托自身。排除</a:t>
            </a:r>
            <a:r>
              <a:rPr lang="en-US" altLang="zh-CN" sz="2000" b="0" i="0">
                <a:solidFill>
                  <a:srgbClr val="000000"/>
                </a:solidFill>
                <a:latin typeface="微软雅黑" pitchFamily="34" charset="0"/>
                <a:ea typeface="微软雅黑" pitchFamily="34" charset="-122"/>
                <a:cs typeface="微软雅黑" pitchFamily="34" charset="-120"/>
              </a:rPr>
              <a:t>B：</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材料重点呈现的是古埃及人对其他族群的文化贬低，未涉及农耕文明对军事扩张的实际影响或优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势分析</a:t>
            </a:r>
            <a:r>
              <a:rPr lang="en-US" altLang="zh-CN" sz="2000" b="0" i="0" dirty="0">
                <a:solidFill>
                  <a:srgbClr val="000000"/>
                </a:solidFill>
                <a:latin typeface="微软雅黑" pitchFamily="34" charset="0"/>
                <a:ea typeface="微软雅黑" pitchFamily="34" charset="-122"/>
                <a:cs typeface="微软雅黑" pitchFamily="34" charset="-120"/>
              </a:rPr>
              <a:t>。排除D：材料核心是古埃及单方面的主观偏见</a:t>
            </a:r>
            <a:r>
              <a:rPr lang="en-US" altLang="zh-CN" sz="2000" b="0" i="0">
                <a:solidFill>
                  <a:srgbClr val="000000"/>
                </a:solidFill>
                <a:latin typeface="微软雅黑" pitchFamily="34" charset="0"/>
                <a:ea typeface="微软雅黑" pitchFamily="34" charset="-122"/>
                <a:cs typeface="微软雅黑" pitchFamily="34" charset="-120"/>
              </a:rPr>
              <a:t>，而非客观探讨彼此之间的文化差异或交</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流障碍</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BD.13_1#eabe8e0d4?pid=23aad0e84&amp;color=0,0,0&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[辽宁省实验中学2024高二期中]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阿拉伯帝国著名医学家铿迭著有22部医学著作</a:t>
            </a:r>
            <a:r>
              <a:rPr lang="en-US" altLang="zh-CN" sz="2000" b="0" i="0">
                <a:solidFill>
                  <a:srgbClr val="000000"/>
                </a:solidFill>
                <a:latin typeface="微软雅黑" pitchFamily="34" charset="0"/>
                <a:ea typeface="微软雅黑" pitchFamily="34" charset="-122"/>
                <a:cs typeface="微软雅黑" pitchFamily="34" charset="-120"/>
              </a:rPr>
              <a:t>，所谈及的药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物中</a:t>
            </a:r>
            <a:r>
              <a:rPr lang="en-US" altLang="zh-CN" sz="2000" b="0" i="0" dirty="0">
                <a:solidFill>
                  <a:srgbClr val="000000"/>
                </a:solidFill>
                <a:latin typeface="微软雅黑" pitchFamily="34" charset="0"/>
                <a:ea typeface="微软雅黑" pitchFamily="34" charset="-122"/>
                <a:cs typeface="微软雅黑" pitchFamily="34" charset="-120"/>
              </a:rPr>
              <a:t>，约33%来自两河流域，23%来自希腊，18%来自波斯，13%来自印度</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而源自阿拉伯的</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药物仅占</a:t>
            </a:r>
            <a:r>
              <a:rPr lang="en-US" altLang="zh-CN" sz="2000" b="0" i="0" dirty="0">
                <a:solidFill>
                  <a:srgbClr val="000000"/>
                </a:solidFill>
                <a:latin typeface="微软雅黑" pitchFamily="34" charset="0"/>
                <a:ea typeface="微软雅黑" pitchFamily="34" charset="-122"/>
                <a:cs typeface="微软雅黑" pitchFamily="34" charset="-120"/>
              </a:rPr>
              <a:t>5%。这表明，</a:t>
            </a:r>
            <a:r>
              <a:rPr lang="en-US" altLang="zh-CN" sz="2000" b="0" i="0">
                <a:solidFill>
                  <a:srgbClr val="000000"/>
                </a:solidFill>
                <a:latin typeface="微软雅黑" pitchFamily="34" charset="0"/>
                <a:ea typeface="微软雅黑" pitchFamily="34" charset="-122"/>
                <a:cs typeface="微软雅黑" pitchFamily="34" charset="-120"/>
              </a:rPr>
              <a:t>阿拉伯帝国的医学(</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4_1#eabe8e0d4.bracket?pid=23aad0e84&amp;color=0,0,0&amp;vpa=5"/>
          <p:cNvSpPr/>
          <p:nvPr/>
        </p:nvSpPr>
        <p:spPr>
          <a:xfrm>
            <a:off x="5615051" y="18673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3_2#eabe8e0d4.choices?pid=23aad0e84&amp;color=0,0,0&amp;bbb=1"/>
          <p:cNvSpPr/>
          <p:nvPr/>
        </p:nvSpPr>
        <p:spPr>
          <a:xfrm>
            <a:off x="722376" y="233407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.注重临床实践经验的总结</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.忽视了民族药物学的创新发展</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C.融合了东西方的医学成果</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.源于帝国境内繁荣的商业贸易</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AS.15_1#eabe8e0d4?vop=1&amp;pid=23aad0e84&amp;color=0,0,0&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本题考查阿拉伯人在科学方面的成就和特点。选择C：依据材料“约33%</a:t>
            </a:r>
            <a:r>
              <a:rPr lang="en-US" altLang="zh-CN" sz="2000" b="0" i="0">
                <a:solidFill>
                  <a:srgbClr val="000000"/>
                </a:solidFill>
                <a:latin typeface="微软雅黑" pitchFamily="34" charset="0"/>
                <a:ea typeface="微软雅黑" pitchFamily="34" charset="-122"/>
                <a:cs typeface="微软雅黑" pitchFamily="34" charset="-120"/>
              </a:rPr>
              <a:t>来自两河流域，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23</a:t>
            </a:r>
            <a:r>
              <a:rPr lang="en-US" altLang="zh-CN" sz="2000" b="0" i="0" dirty="0">
                <a:solidFill>
                  <a:srgbClr val="000000"/>
                </a:solidFill>
                <a:latin typeface="微软雅黑" pitchFamily="34" charset="0"/>
                <a:ea typeface="微软雅黑" pitchFamily="34" charset="-122"/>
                <a:cs typeface="微软雅黑" pitchFamily="34" charset="-120"/>
              </a:rPr>
              <a:t>%来自希腊，18%来自波斯，13%来自印度”可知</a:t>
            </a:r>
            <a:r>
              <a:rPr lang="en-US" altLang="zh-CN" sz="2000" b="0" i="0">
                <a:solidFill>
                  <a:srgbClr val="000000"/>
                </a:solidFill>
                <a:latin typeface="微软雅黑" pitchFamily="34" charset="0"/>
                <a:ea typeface="微软雅黑" pitchFamily="34" charset="-122"/>
                <a:cs typeface="微软雅黑" pitchFamily="34" charset="-120"/>
              </a:rPr>
              <a:t>,阿拉伯帝国的医学吸收了东西方的医学成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果</a:t>
            </a:r>
            <a:r>
              <a:rPr lang="en-US" altLang="zh-CN" sz="2000" b="0" i="0" dirty="0">
                <a:solidFill>
                  <a:srgbClr val="000000"/>
                </a:solidFill>
                <a:latin typeface="微软雅黑" pitchFamily="34" charset="0"/>
                <a:ea typeface="微软雅黑" pitchFamily="34" charset="-122"/>
                <a:cs typeface="微软雅黑" pitchFamily="34" charset="-120"/>
              </a:rPr>
              <a:t>。排除A：材料未体现阿拉伯帝国的医学注重临床实践经验的总结。排除B</a:t>
            </a:r>
            <a:r>
              <a:rPr lang="en-US" altLang="zh-CN" sz="2000" b="0" i="0">
                <a:solidFill>
                  <a:srgbClr val="000000"/>
                </a:solidFill>
                <a:latin typeface="微软雅黑" pitchFamily="34" charset="0"/>
                <a:ea typeface="微软雅黑" pitchFamily="34" charset="-122"/>
                <a:cs typeface="微软雅黑" pitchFamily="34" charset="-120"/>
              </a:rPr>
              <a:t>：材料强调的是阿拉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伯帝国医学对东西方医学成果的借鉴</a:t>
            </a:r>
            <a:r>
              <a:rPr lang="en-US" altLang="zh-CN" sz="2000" b="0" i="0" dirty="0">
                <a:solidFill>
                  <a:srgbClr val="000000"/>
                </a:solidFill>
                <a:latin typeface="微软雅黑" pitchFamily="34" charset="0"/>
                <a:ea typeface="微软雅黑" pitchFamily="34" charset="-122"/>
                <a:cs typeface="微软雅黑" pitchFamily="34" charset="-120"/>
              </a:rPr>
              <a:t>,而非忽视民族药物学的创新发展。排除D</a:t>
            </a:r>
            <a:r>
              <a:rPr lang="en-US" altLang="zh-CN" sz="2000" b="0" i="0">
                <a:solidFill>
                  <a:srgbClr val="000000"/>
                </a:solidFill>
                <a:latin typeface="微软雅黑" pitchFamily="34" charset="0"/>
                <a:ea typeface="微软雅黑" pitchFamily="34" charset="-122"/>
                <a:cs typeface="微软雅黑" pitchFamily="34" charset="-120"/>
              </a:rPr>
              <a:t>：材料体现的是阿</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拉伯帝国医学吸收了东西方的医学成果</a:t>
            </a:r>
            <a:r>
              <a:rPr lang="en-US" altLang="zh-CN" sz="2000" b="0" i="0" dirty="0">
                <a:solidFill>
                  <a:srgbClr val="000000"/>
                </a:solidFill>
                <a:latin typeface="微软雅黑" pitchFamily="34" charset="0"/>
                <a:ea typeface="微软雅黑" pitchFamily="34" charset="-122"/>
                <a:cs typeface="微软雅黑" pitchFamily="34" charset="-120"/>
              </a:rPr>
              <a:t>,“源于”的表述不准确。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BD.16_1#d00d57956?pid=e43a2515b&amp;color=0,0,0&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[黑龙江哈尔滨2025高二期中]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中世纪中后期的西欧</a:t>
            </a:r>
            <a:r>
              <a:rPr lang="en-US" altLang="zh-CN" sz="2000" b="0" i="0">
                <a:solidFill>
                  <a:srgbClr val="000000"/>
                </a:solidFill>
                <a:latin typeface="微软雅黑" pitchFamily="34" charset="0"/>
                <a:ea typeface="微软雅黑" pitchFamily="34" charset="-122"/>
                <a:cs typeface="微软雅黑" pitchFamily="34" charset="-120"/>
              </a:rPr>
              <a:t>，由阿拉伯典籍译介的亚里士多德哲学开始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在知识分子阶层中流行起来</a:t>
            </a:r>
            <a:r>
              <a:rPr lang="en-US" altLang="zh-CN" sz="2000" b="0" i="0" dirty="0">
                <a:solidFill>
                  <a:srgbClr val="000000"/>
                </a:solidFill>
                <a:latin typeface="微软雅黑" pitchFamily="34" charset="0"/>
                <a:ea typeface="微软雅黑" pitchFamily="34" charset="-122"/>
                <a:cs typeface="微软雅黑" pitchFamily="34" charset="-120"/>
              </a:rPr>
              <a:t>；参与远征阿拉伯返回的欧洲士兵带回了阿拉伯文化新要素</a:t>
            </a:r>
            <a:r>
              <a:rPr lang="en-US" altLang="zh-CN" sz="2000" b="0" i="0">
                <a:solidFill>
                  <a:srgbClr val="000000"/>
                </a:solidFill>
                <a:latin typeface="微软雅黑" pitchFamily="34" charset="0"/>
                <a:ea typeface="微软雅黑" pitchFamily="34" charset="-122"/>
                <a:cs typeface="微软雅黑" pitchFamily="34" charset="-120"/>
              </a:rPr>
              <a:t>，打破了</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长期以来基督教难以突破的禁忌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这表明(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7_1#d00d57956.bracket?pid=e43a2515b&amp;color=0,0,0&amp;vpa=6"/>
          <p:cNvSpPr/>
          <p:nvPr/>
        </p:nvSpPr>
        <p:spPr>
          <a:xfrm>
            <a:off x="5481701" y="18673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16_2#d00d57956.choices?pid=e43a2515b&amp;color=0,0,0&amp;bbb=1"/>
          <p:cNvSpPr/>
          <p:nvPr/>
        </p:nvSpPr>
        <p:spPr>
          <a:xfrm>
            <a:off x="722376" y="233407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.基督教世界走向分裂</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.阿拉伯帝国促进了东西方交流</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C.阿拉伯继承欧洲文化</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.阿拉伯文化影响西欧社会转型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AS.18_1#d00d57956?vop=1&amp;pid=e43a2515b&amp;color=0,0,0&amp;bt=1&amp;bbb=1&amp;hb=1"/>
          <p:cNvSpPr/>
          <p:nvPr/>
        </p:nvSpPr>
        <p:spPr>
          <a:xfrm>
            <a:off x="722376" y="97200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本题考查阿拉伯文化的历史影响。选择D：根据材料可知，中世纪中后期</a:t>
            </a:r>
            <a:r>
              <a:rPr lang="en-US" altLang="zh-CN" sz="2000" b="0" i="0">
                <a:solidFill>
                  <a:srgbClr val="000000"/>
                </a:solidFill>
                <a:latin typeface="微软雅黑" pitchFamily="34" charset="0"/>
                <a:ea typeface="微软雅黑" pitchFamily="34" charset="-122"/>
                <a:cs typeface="微软雅黑" pitchFamily="34" charset="-120"/>
              </a:rPr>
              <a:t>，由阿拉伯典籍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译介的亚里士多德哲学开始在西欧知识分子阶层中流行，远征阿拉伯的士兵带回的阿拉伯文化新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要素打破了基督教禁忌</a:t>
            </a:r>
            <a:r>
              <a:rPr lang="en-US" altLang="zh-CN" sz="2000" b="0" i="0" dirty="0">
                <a:solidFill>
                  <a:srgbClr val="000000"/>
                </a:solidFill>
                <a:latin typeface="微软雅黑" pitchFamily="34" charset="0"/>
                <a:ea typeface="微软雅黑" pitchFamily="34" charset="-122"/>
                <a:cs typeface="微软雅黑" pitchFamily="34" charset="-120"/>
              </a:rPr>
              <a:t>，这反映了经阿拉伯“中转</a:t>
            </a:r>
            <a:r>
              <a:rPr lang="en-US" altLang="zh-CN" sz="2000" b="0" i="0">
                <a:solidFill>
                  <a:srgbClr val="000000"/>
                </a:solidFill>
                <a:latin typeface="微软雅黑" pitchFamily="34" charset="0"/>
                <a:ea typeface="微软雅黑" pitchFamily="34" charset="-122"/>
                <a:cs typeface="微软雅黑" pitchFamily="34" charset="-120"/>
              </a:rPr>
              <a:t>”的文化及阿拉伯文化新要素传到欧洲后有利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于欧洲思想解放</a:t>
            </a:r>
            <a:r>
              <a:rPr lang="en-US" altLang="zh-CN" sz="2000" b="0" i="0" dirty="0">
                <a:solidFill>
                  <a:srgbClr val="000000"/>
                </a:solidFill>
                <a:latin typeface="微软雅黑" pitchFamily="34" charset="0"/>
                <a:ea typeface="微软雅黑" pitchFamily="34" charset="-122"/>
                <a:cs typeface="微软雅黑" pitchFamily="34" charset="-120"/>
              </a:rPr>
              <a:t>，进而推动欧洲社会转型。排除A：根据所学，基督教会第一次分裂是在1054</a:t>
            </a:r>
            <a:r>
              <a:rPr lang="en-US" altLang="zh-CN" sz="2000" b="0" i="0">
                <a:solidFill>
                  <a:srgbClr val="000000"/>
                </a:solidFill>
                <a:latin typeface="微软雅黑" pitchFamily="34" charset="0"/>
                <a:ea typeface="微软雅黑" pitchFamily="34" charset="-122"/>
                <a:cs typeface="微软雅黑" pitchFamily="34" charset="-120"/>
              </a:rPr>
              <a:t>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与阿拉伯文化传播没有必然的联系</a:t>
            </a:r>
            <a:r>
              <a:rPr lang="en-US" altLang="zh-CN" sz="2000" b="0" i="0" dirty="0">
                <a:solidFill>
                  <a:srgbClr val="000000"/>
                </a:solidFill>
                <a:latin typeface="微软雅黑" pitchFamily="34" charset="0"/>
                <a:ea typeface="微软雅黑" pitchFamily="34" charset="-122"/>
                <a:cs typeface="微软雅黑" pitchFamily="34" charset="-120"/>
              </a:rPr>
              <a:t>。排除B：阿拉伯帝国确实促进东西方交流</a:t>
            </a:r>
            <a:r>
              <a:rPr lang="en-US" altLang="zh-CN" sz="2000" b="0" i="0">
                <a:solidFill>
                  <a:srgbClr val="000000"/>
                </a:solidFill>
                <a:latin typeface="微软雅黑" pitchFamily="34" charset="0"/>
                <a:ea typeface="微软雅黑" pitchFamily="34" charset="-122"/>
                <a:cs typeface="微软雅黑" pitchFamily="34" charset="-120"/>
              </a:rPr>
              <a:t>，但材料并未提到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阿拉伯传播东方文化</a:t>
            </a:r>
            <a:r>
              <a:rPr lang="en-US" altLang="zh-CN" sz="2000" b="0" i="0" dirty="0">
                <a:solidFill>
                  <a:srgbClr val="000000"/>
                </a:solidFill>
                <a:latin typeface="微软雅黑" pitchFamily="34" charset="0"/>
                <a:ea typeface="微软雅黑" pitchFamily="34" charset="-122"/>
                <a:cs typeface="微软雅黑" pitchFamily="34" charset="-120"/>
              </a:rPr>
              <a:t>，“东西方交流”与材料主旨不符。排除C</a:t>
            </a:r>
            <a:r>
              <a:rPr lang="en-US" altLang="zh-CN" sz="2000" b="0" i="0">
                <a:solidFill>
                  <a:srgbClr val="000000"/>
                </a:solidFill>
                <a:latin typeface="微软雅黑" pitchFamily="34" charset="0"/>
                <a:ea typeface="微软雅黑" pitchFamily="34" charset="-122"/>
                <a:cs typeface="微软雅黑" pitchFamily="34" charset="-120"/>
              </a:rPr>
              <a:t>：材料反映的是阿拉伯文化对欧</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洲文化的影响</a:t>
            </a:r>
            <a:r>
              <a:rPr lang="en-US" altLang="zh-CN" sz="2000" b="0" i="0" dirty="0">
                <a:solidFill>
                  <a:srgbClr val="000000"/>
                </a:solidFill>
                <a:latin typeface="微软雅黑" pitchFamily="34" charset="0"/>
                <a:ea typeface="微软雅黑" pitchFamily="34" charset="-122"/>
                <a:cs typeface="微软雅黑" pitchFamily="34" charset="-120"/>
              </a:rPr>
              <a:t>，并不是阿拉伯继承欧洲文化，此项表述不符合史实。</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C_3#2f384bef0.fixed?pid=f32eaaa0e&amp;color=100,146,38"/>
          <p:cNvSpPr/>
          <p:nvPr/>
        </p:nvSpPr>
        <p:spPr>
          <a:xfrm>
            <a:off x="5971032" y="950976"/>
            <a:ext cx="96926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3</a:t>
            </a:r>
            <a:endParaRPr lang="en-US" altLang="zh-CN" sz="7200" dirty="0"/>
          </a:p>
        </p:txBody>
      </p:sp>
      <p:sp>
        <p:nvSpPr>
          <p:cNvPr id="3" name="C_3#2f384bef0.fixed?pid=f32eaaa0e&amp;color=255,255,255&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第3课</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古代西亚、非洲文化</a:t>
            </a:r>
            <a:endParaRPr lang="en-US" altLang="zh-CN" sz="4400" dirty="0"/>
          </a:p>
        </p:txBody>
      </p:sp>
      <p:pic>
        <p:nvPicPr>
          <p:cNvPr id="4" name="C_3#2f384bef0.fixed?pid=f32eaaa0e&amp;color=0,0,0&amp;tib=255,255,255" descr="preencoded.png"/>
          <p:cNvPicPr>
            <a:picLocks noChangeAspect="1"/>
          </p:cNvPicPr>
          <p:nvPr/>
        </p:nvPicPr>
        <p:blipFill>
          <a:blip r:embed="rId3"/>
          <a:stretch>
            <a:fillRect/>
          </a:stretch>
        </p:blipFill>
        <p:spPr>
          <a:xfrm>
            <a:off x="9939528" y="4507992"/>
            <a:ext cx="438912" cy="438912"/>
          </a:xfrm>
          <a:prstGeom prst="rect">
            <a:avLst/>
          </a:prstGeom>
        </p:spPr>
      </p:pic>
      <p:sp>
        <p:nvSpPr>
          <p:cNvPr id="5" name="C_3_BD#2f384bef0.fixed?pid=f32eaaa0e&amp;color=255,255,255&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刷提升</a:t>
            </a:r>
            <a:endParaRPr lang="en-US" altLang="zh-CN" sz="2800" dirty="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4_BD.19_1#e847eab75?pid=2f384bef0&amp;color=0,0,0&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[河南部分学校2024高二段测]</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考古学家在基什附近的奥海米尔土丘出土了一块约公元前3500</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年的石板</a:t>
            </a:r>
            <a:r>
              <a:rPr lang="en-US" altLang="zh-CN" sz="2000" b="0" i="0" dirty="0">
                <a:solidFill>
                  <a:srgbClr val="000000"/>
                </a:solidFill>
                <a:latin typeface="微软雅黑" pitchFamily="34" charset="0"/>
                <a:ea typeface="微软雅黑" pitchFamily="34" charset="-122"/>
                <a:cs typeface="微软雅黑" pitchFamily="34" charset="-120"/>
              </a:rPr>
              <a:t>，上面刻有图画符号和线形符号，这是迄今所知最早的文字。至乌鲁克文化末期</a:t>
            </a:r>
            <a:r>
              <a:rPr lang="en-US" altLang="zh-CN" sz="2000" b="0" i="0">
                <a:solidFill>
                  <a:srgbClr val="000000"/>
                </a:solidFill>
                <a:latin typeface="微软雅黑" pitchFamily="34" charset="0"/>
                <a:ea typeface="微软雅黑" pitchFamily="34" charset="-122"/>
                <a:cs typeface="微软雅黑" pitchFamily="34" charset="-120"/>
              </a:rPr>
              <a:t>，大约</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有</a:t>
            </a:r>
            <a:r>
              <a:rPr lang="en-US" altLang="zh-CN" sz="2000" b="0" i="0" dirty="0">
                <a:solidFill>
                  <a:srgbClr val="000000"/>
                </a:solidFill>
                <a:latin typeface="微软雅黑" pitchFamily="34" charset="0"/>
                <a:ea typeface="微软雅黑" pitchFamily="34" charset="-122"/>
                <a:cs typeface="微软雅黑" pitchFamily="34" charset="-120"/>
              </a:rPr>
              <a:t>2000个文字符号，并运用于经济方面。</a:t>
            </a:r>
            <a:r>
              <a:rPr lang="en-US" altLang="zh-CN" sz="2000" b="0" i="0">
                <a:solidFill>
                  <a:srgbClr val="000000"/>
                </a:solidFill>
                <a:latin typeface="微软雅黑" pitchFamily="34" charset="0"/>
                <a:ea typeface="微软雅黑" pitchFamily="34" charset="-122"/>
                <a:cs typeface="微软雅黑" pitchFamily="34" charset="-120"/>
              </a:rPr>
              <a:t>这可用来佐证(</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20_1#e847eab75.bracket?pid=2f384bef0&amp;color=0,0,0&amp;vpa=7"/>
          <p:cNvSpPr/>
          <p:nvPr/>
        </p:nvSpPr>
        <p:spPr>
          <a:xfrm>
            <a:off x="7094601" y="18673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4_BD.19_2#e847eab75.choices?pid=2f384bef0&amp;color=0,0,0&amp;bbb=1"/>
          <p:cNvSpPr/>
          <p:nvPr/>
        </p:nvSpPr>
        <p:spPr>
          <a:xfrm>
            <a:off x="722376" y="233407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.古代埃及文明历史悠久</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.雅利安人创造灿烂文化</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C.古代希腊商品经济兴起</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.苏美尔人迈入文明门槛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4_AS.21_1#e847eab75?vop=1&amp;pid=2f384bef0&amp;color=0,0,0&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本题考查西亚的楔形文字。选择D：据材料“这是迄今所知最早的文字</a:t>
            </a:r>
            <a:r>
              <a:rPr lang="en-US" altLang="zh-CN" sz="2000" b="0" i="0">
                <a:solidFill>
                  <a:srgbClr val="000000"/>
                </a:solidFill>
                <a:latin typeface="微软雅黑" pitchFamily="34" charset="0"/>
                <a:ea typeface="微软雅黑" pitchFamily="34" charset="-122"/>
                <a:cs typeface="微软雅黑" pitchFamily="34" charset="-120"/>
              </a:rPr>
              <a:t>”“并运用于经济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方面</a:t>
            </a:r>
            <a:r>
              <a:rPr lang="en-US" altLang="zh-CN" sz="2000" b="0" i="0" dirty="0">
                <a:solidFill>
                  <a:srgbClr val="000000"/>
                </a:solidFill>
                <a:latin typeface="微软雅黑" pitchFamily="34" charset="0"/>
                <a:ea typeface="微软雅黑" pitchFamily="34" charset="-122"/>
                <a:cs typeface="微软雅黑" pitchFamily="34" charset="-120"/>
              </a:rPr>
              <a:t>”及所学可知苏美尔人创造了比较成熟的实用文字,并且将这种实用文字运用于社会实践</a:t>
            </a:r>
            <a:r>
              <a:rPr lang="en-US" altLang="zh-CN" sz="2000" b="0" i="0">
                <a:solidFill>
                  <a:srgbClr val="000000"/>
                </a:solidFill>
                <a:latin typeface="微软雅黑" pitchFamily="34" charset="0"/>
                <a:ea typeface="微软雅黑" pitchFamily="34" charset="-122"/>
                <a:cs typeface="微软雅黑" pitchFamily="34" charset="-120"/>
              </a:rPr>
              <a:t>,这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是苏美尔人进入文明时代的重要标志之一</a:t>
            </a:r>
            <a:r>
              <a:rPr lang="en-US" altLang="zh-CN" sz="2000" b="0" i="0" dirty="0">
                <a:solidFill>
                  <a:srgbClr val="000000"/>
                </a:solidFill>
                <a:latin typeface="微软雅黑" pitchFamily="34" charset="0"/>
                <a:ea typeface="微软雅黑" pitchFamily="34" charset="-122"/>
                <a:cs typeface="微软雅黑" pitchFamily="34" charset="-120"/>
              </a:rPr>
              <a:t>。排除A、C：“基什”“乌鲁克</a:t>
            </a:r>
            <a:r>
              <a:rPr lang="en-US" altLang="zh-CN" sz="2000" b="0" i="0">
                <a:solidFill>
                  <a:srgbClr val="000000"/>
                </a:solidFill>
                <a:latin typeface="微软雅黑" pitchFamily="34" charset="0"/>
                <a:ea typeface="微软雅黑" pitchFamily="34" charset="-122"/>
                <a:cs typeface="微软雅黑" pitchFamily="34" charset="-120"/>
              </a:rPr>
              <a:t>”都是两河流域的文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明代表</a:t>
            </a:r>
            <a:r>
              <a:rPr lang="en-US" altLang="zh-CN" sz="2000" b="0" i="0" dirty="0">
                <a:solidFill>
                  <a:srgbClr val="000000"/>
                </a:solidFill>
                <a:latin typeface="微软雅黑" pitchFamily="34" charset="0"/>
                <a:ea typeface="微软雅黑" pitchFamily="34" charset="-122"/>
                <a:cs typeface="微软雅黑" pitchFamily="34" charset="-120"/>
              </a:rPr>
              <a:t>,与古代埃及、古代希腊无关。排除B：西亚地区这一时期的文明是由苏美尔人创造的</a:t>
            </a:r>
            <a:r>
              <a:rPr lang="en-US" altLang="zh-CN" sz="2000" b="0" i="0">
                <a:solidFill>
                  <a:srgbClr val="000000"/>
                </a:solidFill>
                <a:latin typeface="微软雅黑" pitchFamily="34" charset="0"/>
                <a:ea typeface="微软雅黑" pitchFamily="34" charset="-122"/>
                <a:cs typeface="微软雅黑" pitchFamily="34" charset="-120"/>
              </a:rPr>
              <a:t>,而非</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雅利安人</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4_BD.22_1#71fc5da5d?pid=2f384bef0&amp;color=0,0,0&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[江西多校联考2025高二期中]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古巴比伦时期，在多部法典的规定中，盗窃罪的量刑为死刑</a:t>
            </a:r>
            <a:r>
              <a:rPr lang="en-US" altLang="zh-CN" sz="2000" b="0" i="0">
                <a:solidFill>
                  <a:srgbClr val="000000"/>
                </a:solidFill>
                <a:latin typeface="微软雅黑" pitchFamily="34" charset="0"/>
                <a:ea typeface="微软雅黑" pitchFamily="34" charset="-122"/>
                <a:cs typeface="微软雅黑" pitchFamily="34" charset="-120"/>
              </a:rPr>
              <a:t>。在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当时社会生产力十分低下的状态下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盗窃他人财产往往会对受害者的人身自由甚至生命构成威胁。</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由此可见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古巴比伦的法律文化(</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23_1#71fc5da5d.bracket?pid=2f384bef0&amp;color=0,0,0&amp;vpa=8"/>
          <p:cNvSpPr/>
          <p:nvPr/>
        </p:nvSpPr>
        <p:spPr>
          <a:xfrm>
            <a:off x="4465701" y="18673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4_BD.22_2#71fc5da5d.choices?pid=2f384bef0&amp;color=0,0,0&amp;bbb=1"/>
          <p:cNvSpPr/>
          <p:nvPr/>
        </p:nvSpPr>
        <p:spPr>
          <a:xfrm>
            <a:off x="722376" y="233407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.保留了习惯法的印记</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.维护奴隶主阶级特权</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C.追求社会平等和公正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.蕴含一定的人本精神</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4_AS.24_1#71fc5da5d?vop=1&amp;pid=2f384bef0&amp;color=0,0,0&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本题考查西亚地区的法典。选择D：“在当时社会生产力十分低下的状态下</a:t>
            </a:r>
            <a:r>
              <a:rPr lang="en-US" altLang="zh-CN" sz="2000" b="0" i="0">
                <a:solidFill>
                  <a:srgbClr val="000000"/>
                </a:solidFill>
                <a:latin typeface="微软雅黑" pitchFamily="34" charset="0"/>
                <a:ea typeface="微软雅黑" pitchFamily="34" charset="-122"/>
                <a:cs typeface="微软雅黑" pitchFamily="34" charset="-120"/>
              </a:rPr>
              <a:t>，盗窃他人财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产往往会对受害者的人身自由甚至生命构成威胁”，所以古巴比伦时期的法典中盗窃罪的量刑为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死刑</a:t>
            </a:r>
            <a:r>
              <a:rPr lang="en-US" altLang="zh-CN" sz="2000" b="0" i="0" dirty="0">
                <a:solidFill>
                  <a:srgbClr val="000000"/>
                </a:solidFill>
                <a:latin typeface="微软雅黑" pitchFamily="34" charset="0"/>
                <a:ea typeface="微软雅黑" pitchFamily="34" charset="-122"/>
                <a:cs typeface="微软雅黑" pitchFamily="34" charset="-120"/>
              </a:rPr>
              <a:t>，这种规定体现了对人的生命的尊重与保护，蕴含一定的人本精神。排除A</a:t>
            </a:r>
            <a:r>
              <a:rPr lang="en-US" altLang="zh-CN" sz="2000" b="0" i="0">
                <a:solidFill>
                  <a:srgbClr val="000000"/>
                </a:solidFill>
                <a:latin typeface="微软雅黑" pitchFamily="34" charset="0"/>
                <a:ea typeface="微软雅黑" pitchFamily="34" charset="-122"/>
                <a:cs typeface="微软雅黑" pitchFamily="34" charset="-120"/>
              </a:rPr>
              <a:t>：材料中并未提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到这一规定与习惯法的关联</a:t>
            </a:r>
            <a:r>
              <a:rPr lang="en-US" altLang="zh-CN" sz="2000" b="0" i="0" dirty="0">
                <a:solidFill>
                  <a:srgbClr val="000000"/>
                </a:solidFill>
                <a:latin typeface="微软雅黑" pitchFamily="34" charset="0"/>
                <a:ea typeface="微软雅黑" pitchFamily="34" charset="-122"/>
                <a:cs typeface="微软雅黑" pitchFamily="34" charset="-120"/>
              </a:rPr>
              <a:t>。排除B：题干未涉及奴隶主与奴隶的阶级对立</a:t>
            </a:r>
            <a:r>
              <a:rPr lang="en-US" altLang="zh-CN" sz="2000" b="0" i="0">
                <a:solidFill>
                  <a:srgbClr val="000000"/>
                </a:solidFill>
                <a:latin typeface="微软雅黑" pitchFamily="34" charset="0"/>
                <a:ea typeface="微软雅黑" pitchFamily="34" charset="-122"/>
                <a:cs typeface="微软雅黑" pitchFamily="34" charset="-120"/>
              </a:rPr>
              <a:t>，盗窃罪的量刑并非</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针对特定阶级</a:t>
            </a:r>
            <a:r>
              <a:rPr lang="en-US" altLang="zh-CN" sz="2000" b="0" i="0" dirty="0">
                <a:solidFill>
                  <a:srgbClr val="000000"/>
                </a:solidFill>
                <a:latin typeface="微软雅黑" pitchFamily="34" charset="0"/>
                <a:ea typeface="微软雅黑" pitchFamily="34" charset="-122"/>
                <a:cs typeface="微软雅黑" pitchFamily="34" charset="-120"/>
              </a:rPr>
              <a:t>。排除C：材料反映的是对人的生命权的保护，不是针对社会不公现象。</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63457cc30.fixed?pid=f32eaaa0e&amp;color=100,146,38"/>
          <p:cNvSpPr/>
          <p:nvPr/>
        </p:nvSpPr>
        <p:spPr>
          <a:xfrm>
            <a:off x="5971032" y="950976"/>
            <a:ext cx="96926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3</a:t>
            </a:r>
            <a:endParaRPr lang="en-US" altLang="zh-CN" sz="7200" dirty="0"/>
          </a:p>
        </p:txBody>
      </p:sp>
      <p:sp>
        <p:nvSpPr>
          <p:cNvPr id="3" name="C_3#63457cc30.fixed?pid=f32eaaa0e&amp;color=255,255,255&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第3课</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古代西亚、非洲文化</a:t>
            </a:r>
            <a:endParaRPr lang="en-US" altLang="zh-CN" sz="4400" dirty="0"/>
          </a:p>
        </p:txBody>
      </p:sp>
      <p:pic>
        <p:nvPicPr>
          <p:cNvPr id="4" name="C_3#63457cc30.fixed?pid=f32eaaa0e&amp;color=0,0,0&amp;tib=255,255,255" descr="preencoded.png"/>
          <p:cNvPicPr>
            <a:picLocks noChangeAspect="1"/>
          </p:cNvPicPr>
          <p:nvPr/>
        </p:nvPicPr>
        <p:blipFill>
          <a:blip r:embed="rId3"/>
          <a:stretch>
            <a:fillRect/>
          </a:stretch>
        </p:blipFill>
        <p:spPr>
          <a:xfrm>
            <a:off x="9939528" y="4507992"/>
            <a:ext cx="438912" cy="438912"/>
          </a:xfrm>
          <a:prstGeom prst="rect">
            <a:avLst/>
          </a:prstGeom>
        </p:spPr>
      </p:pic>
      <p:sp>
        <p:nvSpPr>
          <p:cNvPr id="5" name="C_3_BD#63457cc30.fixed?pid=f32eaaa0e&amp;color=255,255,255&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4_BD.25_1#cceef63e5?pid=2f384bef0&amp;color=0,0,0&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[山西太原五中2024高二月考]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在埃及共计大约110座大小金字塔中</a:t>
            </a:r>
            <a:r>
              <a:rPr lang="en-US" altLang="zh-CN" sz="2000" b="0" i="0">
                <a:solidFill>
                  <a:srgbClr val="000000"/>
                </a:solidFill>
                <a:latin typeface="微软雅黑" pitchFamily="34" charset="0"/>
                <a:ea typeface="微软雅黑" pitchFamily="34" charset="-122"/>
                <a:cs typeface="微软雅黑" pitchFamily="34" charset="-120"/>
              </a:rPr>
              <a:t>，最著名的就是吉萨高地的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胡夫金字塔</a:t>
            </a:r>
            <a:r>
              <a:rPr lang="en-US" altLang="zh-CN" sz="2000" b="0" i="0" dirty="0">
                <a:solidFill>
                  <a:srgbClr val="000000"/>
                </a:solidFill>
                <a:latin typeface="微软雅黑" pitchFamily="34" charset="0"/>
                <a:ea typeface="微软雅黑" pitchFamily="34" charset="-122"/>
                <a:cs typeface="微软雅黑" pitchFamily="34" charset="-120"/>
              </a:rPr>
              <a:t>，它是目前世界上已知最大的石块建筑物，重达625万吨，总共用了200</a:t>
            </a:r>
            <a:r>
              <a:rPr lang="en-US" altLang="zh-CN" sz="2000" b="0" i="0">
                <a:solidFill>
                  <a:srgbClr val="000000"/>
                </a:solidFill>
                <a:latin typeface="微软雅黑" pitchFamily="34" charset="0"/>
                <a:ea typeface="微软雅黑" pitchFamily="34" charset="-122"/>
                <a:cs typeface="微软雅黑" pitchFamily="34" charset="-120"/>
              </a:rPr>
              <a:t>多万块石头，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其中的一些在原地采集</a:t>
            </a:r>
            <a:r>
              <a:rPr lang="en-US" altLang="zh-CN" sz="2000" b="0" i="0" dirty="0">
                <a:solidFill>
                  <a:srgbClr val="000000"/>
                </a:solidFill>
                <a:latin typeface="微软雅黑" pitchFamily="34" charset="0"/>
                <a:ea typeface="微软雅黑" pitchFamily="34" charset="-122"/>
                <a:cs typeface="微软雅黑" pitchFamily="34" charset="-120"/>
              </a:rPr>
              <a:t>，大多数则从更远的尼罗河上游地区获取，</a:t>
            </a:r>
            <a:r>
              <a:rPr lang="en-US" altLang="zh-CN" sz="2000" b="0" i="0">
                <a:solidFill>
                  <a:srgbClr val="000000"/>
                </a:solidFill>
                <a:latin typeface="微软雅黑" pitchFamily="34" charset="0"/>
                <a:ea typeface="微软雅黑" pitchFamily="34" charset="-122"/>
                <a:cs typeface="微软雅黑" pitchFamily="34" charset="-120"/>
              </a:rPr>
              <a:t>趁洪水季节被搬运到吉萨来。</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这反映出古代埃及(</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26_1#cceef63e5.bracket?pid=2f384bef0&amp;color=0,0,0&amp;vpa=9"/>
          <p:cNvSpPr/>
          <p:nvPr/>
        </p:nvSpPr>
        <p:spPr>
          <a:xfrm>
            <a:off x="2954401" y="23245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4_BD.25_2#cceef63e5.choices?pid=2f384bef0&amp;color=0,0,0&amp;bbb=1"/>
          <p:cNvSpPr/>
          <p:nvPr/>
        </p:nvSpPr>
        <p:spPr>
          <a:xfrm>
            <a:off x="722376" y="27856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.社会组织能力强大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B.宗教信仰氛围浓厚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C.物资运输依赖水运</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.建筑技术领先世界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4_AS.27_1#cceef63e5?vop=1&amp;pid=2f384bef0&amp;color=0,0,0&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本题考查古代埃及的建筑艺术。选择A：埃及金字塔属于石块建筑物</a:t>
            </a:r>
            <a:r>
              <a:rPr lang="en-US" altLang="zh-CN" sz="2000" b="0" i="0">
                <a:solidFill>
                  <a:srgbClr val="000000"/>
                </a:solidFill>
                <a:latin typeface="微软雅黑" pitchFamily="34" charset="0"/>
                <a:ea typeface="微软雅黑" pitchFamily="34" charset="-122"/>
                <a:cs typeface="微软雅黑" pitchFamily="34" charset="-120"/>
              </a:rPr>
              <a:t>,其中胡夫金字塔总共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用了</a:t>
            </a:r>
            <a:r>
              <a:rPr lang="en-US" altLang="zh-CN" sz="2000" b="0" i="0" dirty="0">
                <a:solidFill>
                  <a:srgbClr val="000000"/>
                </a:solidFill>
                <a:latin typeface="微软雅黑" pitchFamily="34" charset="0"/>
                <a:ea typeface="微软雅黑" pitchFamily="34" charset="-122"/>
                <a:cs typeface="微软雅黑" pitchFamily="34" charset="-120"/>
              </a:rPr>
              <a:t>200多万块石头,在古代生产力相对落后的时期</a:t>
            </a:r>
            <a:r>
              <a:rPr lang="en-US" altLang="zh-CN" sz="2000" b="0" i="0">
                <a:solidFill>
                  <a:srgbClr val="000000"/>
                </a:solidFill>
                <a:latin typeface="微软雅黑" pitchFamily="34" charset="0"/>
                <a:ea typeface="微软雅黑" pitchFamily="34" charset="-122"/>
                <a:cs typeface="微软雅黑" pitchFamily="34" charset="-120"/>
              </a:rPr>
              <a:t>，能够修建如此大的建筑反映出古代埃及社会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组织能力强大</a:t>
            </a:r>
            <a:r>
              <a:rPr lang="en-US" altLang="zh-CN" sz="2000" b="0" i="0" dirty="0">
                <a:solidFill>
                  <a:srgbClr val="000000"/>
                </a:solidFill>
                <a:latin typeface="微软雅黑" pitchFamily="34" charset="0"/>
                <a:ea typeface="微软雅黑" pitchFamily="34" charset="-122"/>
                <a:cs typeface="微软雅黑" pitchFamily="34" charset="-120"/>
              </a:rPr>
              <a:t>。排除B：“宗教信仰氛围浓厚”不符合材料主旨。排除C</a:t>
            </a:r>
            <a:r>
              <a:rPr lang="en-US" altLang="zh-CN" sz="2000" b="0" i="0">
                <a:solidFill>
                  <a:srgbClr val="000000"/>
                </a:solidFill>
                <a:latin typeface="微软雅黑" pitchFamily="34" charset="0"/>
                <a:ea typeface="微软雅黑" pitchFamily="34" charset="-122"/>
                <a:cs typeface="微软雅黑" pitchFamily="34" charset="-120"/>
              </a:rPr>
              <a:t>：大多数石头趁洪水季节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被搬运到吉萨来</a:t>
            </a:r>
            <a:r>
              <a:rPr lang="en-US" altLang="zh-CN" sz="2000" b="0" i="0" dirty="0">
                <a:solidFill>
                  <a:srgbClr val="000000"/>
                </a:solidFill>
                <a:latin typeface="微软雅黑" pitchFamily="34" charset="0"/>
                <a:ea typeface="微软雅黑" pitchFamily="34" charset="-122"/>
                <a:cs typeface="微软雅黑" pitchFamily="34" charset="-120"/>
              </a:rPr>
              <a:t>,不代表古埃及的“物资运输依赖水运”。排除D</a:t>
            </a:r>
            <a:r>
              <a:rPr lang="en-US" altLang="zh-CN" sz="2000" b="0" i="0">
                <a:solidFill>
                  <a:srgbClr val="000000"/>
                </a:solidFill>
                <a:latin typeface="微软雅黑" pitchFamily="34" charset="0"/>
                <a:ea typeface="微软雅黑" pitchFamily="34" charset="-122"/>
                <a:cs typeface="微软雅黑" pitchFamily="34" charset="-120"/>
              </a:rPr>
              <a:t>：材料未涉及与其他地区文明的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比较</a:t>
            </a:r>
            <a:r>
              <a:rPr lang="en-US" altLang="zh-CN" sz="2000" b="0" i="0" dirty="0">
                <a:solidFill>
                  <a:srgbClr val="000000"/>
                </a:solidFill>
                <a:latin typeface="微软雅黑" pitchFamily="34" charset="0"/>
                <a:ea typeface="微软雅黑" pitchFamily="34" charset="-122"/>
                <a:cs typeface="微软雅黑" pitchFamily="34" charset="-120"/>
              </a:rPr>
              <a:t>,不能得出古代埃及“建筑技术领先世界”的结论。</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4_EX.28_1#cceef63e5?vop=1&amp;pid=2f384bef0&amp;color=0,0,0&amp;bt=1&amp;bbb=1&amp;hb=1"/>
          <p:cNvSpPr/>
          <p:nvPr/>
        </p:nvSpPr>
        <p:spPr>
          <a:xfrm>
            <a:off x="722376" y="969264"/>
            <a:ext cx="10753344" cy="17833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知识拓展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原来</a:t>
            </a:r>
            <a:r>
              <a:rPr lang="en-US" altLang="zh-CN" sz="2000" b="0" i="0" dirty="0">
                <a:solidFill>
                  <a:srgbClr val="000000"/>
                </a:solidFill>
                <a:latin typeface="微软雅黑" pitchFamily="34" charset="0"/>
                <a:ea typeface="微软雅黑" pitchFamily="34" charset="-122"/>
                <a:cs typeface="微软雅黑" pitchFamily="34" charset="-120"/>
              </a:rPr>
              <a:t>,专家们认为建造金字塔是奴隶们被迫来做工的,</a:t>
            </a:r>
            <a:r>
              <a:rPr lang="en-US" altLang="zh-CN" sz="2000" b="0" i="0">
                <a:solidFill>
                  <a:srgbClr val="000000"/>
                </a:solidFill>
                <a:latin typeface="微软雅黑" pitchFamily="34" charset="0"/>
                <a:ea typeface="微软雅黑" pitchFamily="34" charset="-122"/>
                <a:cs typeface="微软雅黑" pitchFamily="34" charset="-120"/>
              </a:rPr>
              <a:t>可是新的发现使专家们改变了原来的想法。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考古发现</a:t>
            </a:r>
            <a:r>
              <a:rPr lang="en-US" altLang="zh-CN" sz="2000" b="0" i="0" dirty="0">
                <a:solidFill>
                  <a:srgbClr val="000000"/>
                </a:solidFill>
                <a:latin typeface="微软雅黑" pitchFamily="34" charset="0"/>
                <a:ea typeface="微软雅黑" pitchFamily="34" charset="-122"/>
                <a:cs typeface="微软雅黑" pitchFamily="34" charset="-120"/>
              </a:rPr>
              <a:t>,金字塔的建造者们更可能是埃及的公民,他们可能是服一段确定时间的劳役</a:t>
            </a:r>
            <a:r>
              <a:rPr lang="en-US" altLang="zh-CN" sz="2000" b="0" i="0">
                <a:solidFill>
                  <a:srgbClr val="000000"/>
                </a:solidFill>
                <a:latin typeface="微软雅黑" pitchFamily="34" charset="0"/>
                <a:ea typeface="微软雅黑" pitchFamily="34" charset="-122"/>
                <a:cs typeface="微软雅黑" pitchFamily="34" charset="-120"/>
              </a:rPr>
              <a:t>。金字塔的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一些石块上发现的标记是各个建筑队的名字</a:t>
            </a:r>
            <a:r>
              <a:rPr lang="en-US" altLang="zh-CN" sz="2000" b="0" i="0" dirty="0">
                <a:solidFill>
                  <a:srgbClr val="000000"/>
                </a:solidFill>
                <a:latin typeface="微软雅黑" pitchFamily="34" charset="0"/>
                <a:ea typeface="微软雅黑" pitchFamily="34" charset="-122"/>
                <a:cs typeface="微软雅黑" pitchFamily="34" charset="-120"/>
              </a:rPr>
              <a:t>,是建造者们记录自己的劳动、表达自豪之情的方式。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4_BD.29_1#06acd02af?pid=2f384bef0&amp;color=0,0,0&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[安徽江淮协作区2025高二期末]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莎草纸是古埃及主要的书写材料和重要的出口物资</a:t>
            </a:r>
            <a:r>
              <a:rPr lang="en-US" altLang="zh-CN" sz="2000" b="0" i="0">
                <a:solidFill>
                  <a:srgbClr val="000000"/>
                </a:solidFill>
                <a:latin typeface="微软雅黑" pitchFamily="34" charset="0"/>
                <a:ea typeface="微软雅黑" pitchFamily="34" charset="-122"/>
                <a:cs typeface="微软雅黑" pitchFamily="34" charset="-120"/>
              </a:rPr>
              <a:t>。考古发现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的莎草纸上</a:t>
            </a:r>
            <a:r>
              <a:rPr lang="en-US" altLang="zh-CN" sz="2000" b="0" i="0" dirty="0">
                <a:solidFill>
                  <a:srgbClr val="000000"/>
                </a:solidFill>
                <a:latin typeface="微软雅黑" pitchFamily="34" charset="0"/>
                <a:ea typeface="微软雅黑" pitchFamily="34" charset="-122"/>
                <a:cs typeface="微软雅黑" pitchFamily="34" charset="-120"/>
              </a:rPr>
              <a:t>，留存有公元前2700—公元900年的希腊文、阿拉伯文、</a:t>
            </a:r>
            <a:r>
              <a:rPr lang="en-US" altLang="zh-CN" sz="2000" b="0" i="0">
                <a:solidFill>
                  <a:srgbClr val="000000"/>
                </a:solidFill>
                <a:latin typeface="微软雅黑" pitchFamily="34" charset="0"/>
                <a:ea typeface="微软雅黑" pitchFamily="34" charset="-122"/>
                <a:cs typeface="微软雅黑" pitchFamily="34" charset="-120"/>
              </a:rPr>
              <a:t>埃及文等文字书写的文献。</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这表明莎草纸(</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30_1#06acd02af.bracket?pid=2f384bef0&amp;color=0,0,0&amp;vpa=10"/>
          <p:cNvSpPr/>
          <p:nvPr/>
        </p:nvSpPr>
        <p:spPr>
          <a:xfrm>
            <a:off x="2433701" y="18673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4_BD.29_2#06acd02af.choices?pid=2f384bef0&amp;color=0,0,0&amp;bbb=1"/>
          <p:cNvSpPr/>
          <p:nvPr/>
        </p:nvSpPr>
        <p:spPr>
          <a:xfrm>
            <a:off x="722376" y="233407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.销售范围限于北非和西亚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.制造技术被古埃及人垄断</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C.是古代史上最佳书写载体</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.为保存文化记忆作出贡献</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4_AS.31_1#06acd02af?vop=1&amp;pid=2f384bef0&amp;color=0,0,0&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本题考查古埃及的文明成就。选择D：根据材料“考古发现的莎草纸上</a:t>
            </a:r>
            <a:r>
              <a:rPr lang="en-US" altLang="zh-CN" sz="2000" b="0" i="0">
                <a:solidFill>
                  <a:srgbClr val="000000"/>
                </a:solidFill>
                <a:latin typeface="微软雅黑" pitchFamily="34" charset="0"/>
                <a:ea typeface="微软雅黑" pitchFamily="34" charset="-122"/>
                <a:cs typeface="微软雅黑" pitchFamily="34" charset="-120"/>
              </a:rPr>
              <a:t>，留存有公元前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2700</a:t>
            </a:r>
            <a:r>
              <a:rPr lang="en-US" altLang="zh-CN" sz="2000" b="0" i="0" dirty="0">
                <a:solidFill>
                  <a:srgbClr val="000000"/>
                </a:solidFill>
                <a:latin typeface="微软雅黑" pitchFamily="34" charset="0"/>
                <a:ea typeface="微软雅黑" pitchFamily="34" charset="-122"/>
                <a:cs typeface="微软雅黑" pitchFamily="34" charset="-120"/>
              </a:rPr>
              <a:t>—公元900年的希腊文、阿拉伯文、埃及文等文字书写的文献”可知</a:t>
            </a:r>
            <a:r>
              <a:rPr lang="en-US" altLang="zh-CN" sz="2000" b="0" i="0">
                <a:solidFill>
                  <a:srgbClr val="000000"/>
                </a:solidFill>
                <a:latin typeface="微软雅黑" pitchFamily="34" charset="0"/>
                <a:ea typeface="微软雅黑" pitchFamily="34" charset="-122"/>
                <a:cs typeface="微软雅黑" pitchFamily="34" charset="-120"/>
              </a:rPr>
              <a:t>，莎草纸保留了人类的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文化记忆</a:t>
            </a:r>
            <a:r>
              <a:rPr lang="en-US" altLang="zh-CN" sz="2000" b="0" i="0" dirty="0">
                <a:solidFill>
                  <a:srgbClr val="000000"/>
                </a:solidFill>
                <a:latin typeface="微软雅黑" pitchFamily="34" charset="0"/>
                <a:ea typeface="微软雅黑" pitchFamily="34" charset="-122"/>
                <a:cs typeface="微软雅黑" pitchFamily="34" charset="-120"/>
              </a:rPr>
              <a:t>，是文明传承的载体。排除A：材料提及莎草纸是重要的出口物资</a:t>
            </a:r>
            <a:r>
              <a:rPr lang="en-US" altLang="zh-CN" sz="2000" b="0" i="0">
                <a:solidFill>
                  <a:srgbClr val="000000"/>
                </a:solidFill>
                <a:latin typeface="微软雅黑" pitchFamily="34" charset="0"/>
                <a:ea typeface="微软雅黑" pitchFamily="34" charset="-122"/>
                <a:cs typeface="微软雅黑" pitchFamily="34" charset="-120"/>
              </a:rPr>
              <a:t>，但并未提到出口地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点</a:t>
            </a:r>
            <a:r>
              <a:rPr lang="en-US" altLang="zh-CN" sz="2000" b="0" i="0" dirty="0">
                <a:solidFill>
                  <a:srgbClr val="000000"/>
                </a:solidFill>
                <a:latin typeface="微软雅黑" pitchFamily="34" charset="0"/>
                <a:ea typeface="微软雅黑" pitchFamily="34" charset="-122"/>
                <a:cs typeface="微软雅黑" pitchFamily="34" charset="-120"/>
              </a:rPr>
              <a:t>。排除B：材料没有提到莎草纸的制作技术是否被古埃及垄断。排除C</a:t>
            </a:r>
            <a:r>
              <a:rPr lang="en-US" altLang="zh-CN" sz="2000" b="0" i="0">
                <a:solidFill>
                  <a:srgbClr val="000000"/>
                </a:solidFill>
                <a:latin typeface="微软雅黑" pitchFamily="34" charset="0"/>
                <a:ea typeface="微软雅黑" pitchFamily="34" charset="-122"/>
                <a:cs typeface="微软雅黑" pitchFamily="34" charset="-120"/>
              </a:rPr>
              <a:t>：虽然材料提到莎草纸保</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留了希腊文</a:t>
            </a:r>
            <a:r>
              <a:rPr lang="en-US" altLang="zh-CN" sz="2000" b="0" i="0" dirty="0">
                <a:solidFill>
                  <a:srgbClr val="000000"/>
                </a:solidFill>
                <a:latin typeface="微软雅黑" pitchFamily="34" charset="0"/>
                <a:ea typeface="微软雅黑" pitchFamily="34" charset="-122"/>
                <a:cs typeface="微软雅黑" pitchFamily="34" charset="-120"/>
              </a:rPr>
              <a:t>、阿拉伯文、埃及文等文字书写内容</a:t>
            </a:r>
            <a:r>
              <a:rPr lang="en-US" altLang="zh-CN" sz="2000" b="0" i="0">
                <a:solidFill>
                  <a:srgbClr val="000000"/>
                </a:solidFill>
                <a:latin typeface="微软雅黑" pitchFamily="34" charset="0"/>
                <a:ea typeface="微软雅黑" pitchFamily="34" charset="-122"/>
                <a:cs typeface="微软雅黑" pitchFamily="34" charset="-120"/>
              </a:rPr>
              <a:t>，但不能据此得出莎草纸是古代史上的最佳书写</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载体</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4_BD.32_1#5b2799511?pid=2f384bef0&amp;color=0,0,0&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[北京房山区2025高二期中]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阿拉伯医学巨著《医典》内容浩繁，包括解剖学、生理学、</a:t>
            </a:r>
            <a:r>
              <a:rPr lang="en-US" altLang="zh-CN" sz="2000" b="0" i="0">
                <a:solidFill>
                  <a:srgbClr val="000000"/>
                </a:solidFill>
                <a:latin typeface="微软雅黑" pitchFamily="34" charset="0"/>
                <a:ea typeface="微软雅黑" pitchFamily="34" charset="-122"/>
                <a:cs typeface="微软雅黑" pitchFamily="34" charset="-120"/>
              </a:rPr>
              <a:t>病理学、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治疗学</a:t>
            </a:r>
            <a:r>
              <a:rPr lang="en-US" altLang="zh-CN" sz="2000" b="0" i="0" dirty="0">
                <a:solidFill>
                  <a:srgbClr val="000000"/>
                </a:solidFill>
                <a:latin typeface="微软雅黑" pitchFamily="34" charset="0"/>
                <a:ea typeface="微软雅黑" pitchFamily="34" charset="-122"/>
                <a:cs typeface="微软雅黑" pitchFamily="34" charset="-120"/>
              </a:rPr>
              <a:t>、药物学、卫生学和营养学等，提出了切脉、观察症候等诊断方法。后《医典</a:t>
            </a:r>
            <a:r>
              <a:rPr lang="en-US" altLang="zh-CN" sz="2000" b="0" i="0">
                <a:solidFill>
                  <a:srgbClr val="000000"/>
                </a:solidFill>
                <a:latin typeface="微软雅黑" pitchFamily="34" charset="0"/>
                <a:ea typeface="微软雅黑" pitchFamily="34" charset="-122"/>
                <a:cs typeface="微软雅黑" pitchFamily="34" charset="-120"/>
              </a:rPr>
              <a:t>》等医书被</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译成中文并编纂为</a:t>
            </a:r>
            <a:r>
              <a:rPr lang="en-US" altLang="zh-CN" sz="2000" b="0" i="0" dirty="0">
                <a:solidFill>
                  <a:srgbClr val="000000"/>
                </a:solidFill>
                <a:latin typeface="微软雅黑" pitchFamily="34" charset="0"/>
                <a:ea typeface="微软雅黑" pitchFamily="34" charset="-122"/>
                <a:cs typeface="微软雅黑" pitchFamily="34" charset="-120"/>
              </a:rPr>
              <a:t>《回回药方》。</a:t>
            </a:r>
            <a:r>
              <a:rPr lang="en-US" altLang="zh-CN" sz="2000" b="0" i="0">
                <a:solidFill>
                  <a:srgbClr val="000000"/>
                </a:solidFill>
                <a:latin typeface="微软雅黑" pitchFamily="34" charset="0"/>
                <a:ea typeface="微软雅黑" pitchFamily="34" charset="-122"/>
                <a:cs typeface="微软雅黑" pitchFamily="34" charset="-120"/>
              </a:rPr>
              <a:t>上述材料说明(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33_1#5b2799511.bracket?pid=2f384bef0&amp;color=0,0,0&amp;vpa=11"/>
          <p:cNvSpPr/>
          <p:nvPr/>
        </p:nvSpPr>
        <p:spPr>
          <a:xfrm>
            <a:off x="6243701" y="18673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4_BD.32_2#5b2799511.choices?pid=2f384bef0&amp;color=0,0,0&amp;bbb=1"/>
          <p:cNvSpPr/>
          <p:nvPr/>
        </p:nvSpPr>
        <p:spPr>
          <a:xfrm>
            <a:off x="722376" y="233407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.阿拉伯帝国是东西方文明交流桥梁</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.《回回药方》是由政府颁布的药物学著作</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.《医典</a:t>
            </a:r>
            <a:r>
              <a:rPr lang="en-US" altLang="zh-CN" sz="2000" b="0" i="0">
                <a:solidFill>
                  <a:srgbClr val="000000"/>
                </a:solidFill>
                <a:latin typeface="微软雅黑" pitchFamily="34" charset="0"/>
                <a:ea typeface="微软雅黑" pitchFamily="34" charset="-122"/>
                <a:cs typeface="微软雅黑" pitchFamily="34" charset="-120"/>
              </a:rPr>
              <a:t>》是世界上最完备的医学百科全书</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.阿拉伯文化为世界文明作出了贡献</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4_AS.34_1#5b2799511?vop=1&amp;pid=2f384bef0&amp;color=0,0,0&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本题考查阿拉伯文化的历史贡献。选择D：根据材料可知，“阿拉伯医学巨著《医典</a:t>
            </a:r>
            <a:r>
              <a:rPr lang="en-US" altLang="zh-CN" sz="2000" b="0" i="0">
                <a:solidFill>
                  <a:srgbClr val="000000"/>
                </a:solidFill>
                <a:latin typeface="微软雅黑" pitchFamily="34" charset="0"/>
                <a:ea typeface="微软雅黑" pitchFamily="34" charset="-122"/>
                <a:cs typeface="微软雅黑" pitchFamily="34" charset="-120"/>
              </a:rPr>
              <a:t>》内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容浩繁</a:t>
            </a:r>
            <a:r>
              <a:rPr lang="en-US" altLang="zh-CN" sz="2000" b="0" i="0" dirty="0">
                <a:solidFill>
                  <a:srgbClr val="000000"/>
                </a:solidFill>
                <a:latin typeface="微软雅黑" pitchFamily="34" charset="0"/>
                <a:ea typeface="微软雅黑" pitchFamily="34" charset="-122"/>
                <a:cs typeface="微软雅黑" pitchFamily="34" charset="-120"/>
              </a:rPr>
              <a:t>”“被译成中文并编纂为《回回药方》”，这体现了阿拉伯文化对中国的影响</a:t>
            </a:r>
            <a:r>
              <a:rPr lang="en-US" altLang="zh-CN" sz="2000" b="0" i="0">
                <a:solidFill>
                  <a:srgbClr val="000000"/>
                </a:solidFill>
                <a:latin typeface="微软雅黑" pitchFamily="34" charset="0"/>
                <a:ea typeface="微软雅黑" pitchFamily="34" charset="-122"/>
                <a:cs typeface="微软雅黑" pitchFamily="34" charset="-120"/>
              </a:rPr>
              <a:t>，反映出阿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拉伯文化为世界文明作出了贡献</a:t>
            </a:r>
            <a:r>
              <a:rPr lang="en-US" altLang="zh-CN" sz="2000" b="0" i="0" dirty="0">
                <a:solidFill>
                  <a:srgbClr val="000000"/>
                </a:solidFill>
                <a:latin typeface="微软雅黑" pitchFamily="34" charset="0"/>
                <a:ea typeface="微软雅黑" pitchFamily="34" charset="-122"/>
                <a:cs typeface="微软雅黑" pitchFamily="34" charset="-120"/>
              </a:rPr>
              <a:t>。排除A：材料仅提到阿拉伯文化对中国的贡献，并未提到</a:t>
            </a:r>
            <a:r>
              <a:rPr lang="en-US" altLang="zh-CN" sz="2000" b="0" i="0">
                <a:solidFill>
                  <a:srgbClr val="000000"/>
                </a:solidFill>
                <a:latin typeface="微软雅黑" pitchFamily="34" charset="0"/>
                <a:ea typeface="微软雅黑" pitchFamily="34" charset="-122"/>
                <a:cs typeface="微软雅黑" pitchFamily="34" charset="-120"/>
              </a:rPr>
              <a:t>“沟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通西方</a:t>
            </a:r>
            <a:r>
              <a:rPr lang="en-US" altLang="zh-CN" sz="2000" b="0" i="0" dirty="0">
                <a:solidFill>
                  <a:srgbClr val="000000"/>
                </a:solidFill>
                <a:latin typeface="微软雅黑" pitchFamily="34" charset="0"/>
                <a:ea typeface="微软雅黑" pitchFamily="34" charset="-122"/>
                <a:cs typeface="微软雅黑" pitchFamily="34" charset="-120"/>
              </a:rPr>
              <a:t>”。排除B：材料中并未提到《回回药方》是由政府颁布的。排除C：材料仅涉及《</a:t>
            </a:r>
            <a:r>
              <a:rPr lang="en-US" altLang="zh-CN" sz="2000" b="0" i="0">
                <a:solidFill>
                  <a:srgbClr val="000000"/>
                </a:solidFill>
                <a:latin typeface="微软雅黑" pitchFamily="34" charset="0"/>
                <a:ea typeface="微软雅黑" pitchFamily="34" charset="-122"/>
                <a:cs typeface="微软雅黑" pitchFamily="34" charset="-120"/>
              </a:rPr>
              <a:t>医典》</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对中国的影响</a:t>
            </a:r>
            <a:r>
              <a:rPr lang="en-US" altLang="zh-CN" sz="2000" b="0" i="0" dirty="0">
                <a:solidFill>
                  <a:srgbClr val="000000"/>
                </a:solidFill>
                <a:latin typeface="微软雅黑" pitchFamily="34" charset="0"/>
                <a:ea typeface="微软雅黑" pitchFamily="34" charset="-122"/>
                <a:cs typeface="微软雅黑" pitchFamily="34" charset="-120"/>
              </a:rPr>
              <a:t>，并未提到其地位，“最完备的医学百科全书”表述绝对化，且不符合史实。</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5_BD.35_1#e1453cbdc?pid=02bd5a99c&amp;color=0,0,0&amp;bt=1&amp;bbb=1&amp;hb=1"/>
          <p:cNvSpPr/>
          <p:nvPr/>
        </p:nvSpPr>
        <p:spPr>
          <a:xfrm>
            <a:off x="722377" y="972000"/>
            <a:ext cx="10749631" cy="1757553"/>
          </a:xfrm>
          <a:prstGeom prst="rect">
            <a:avLst/>
          </a:prstGeom>
          <a:noFill/>
          <a:ln/>
        </p:spPr>
        <p:txBody>
          <a:bodyPr wrap="none" lIns="0" tIns="0" rIns="0" bIns="0" rtlCol="0" anchor="t"/>
          <a:lstStyle/>
          <a:p>
            <a:pPr algn="l"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6.</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仿宋" pitchFamily="34" charset="0"/>
                <a:ea typeface="仿宋" pitchFamily="34" charset="-122"/>
                <a:cs typeface="仿宋" pitchFamily="34" charset="-120"/>
              </a:rPr>
              <a:t>[</a:t>
            </a:r>
            <a:r>
              <a:rPr lang="en-US" altLang="zh-CN" sz="2000" b="0" i="0" dirty="0">
                <a:solidFill>
                  <a:srgbClr val="000000"/>
                </a:solidFill>
                <a:latin typeface="仿宋" pitchFamily="34" charset="0"/>
                <a:ea typeface="仿宋" pitchFamily="34" charset="-122"/>
                <a:cs typeface="仿宋" pitchFamily="34" charset="-120"/>
              </a:rPr>
              <a:t>辽宁大连滨城高中联盟2025高二期中]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公元前3千纪晚期，库提人</a:t>
            </a:r>
            <a:r>
              <a:rPr lang="en-US" altLang="zh-CN" sz="2000" b="0" i="0">
                <a:solidFill>
                  <a:srgbClr val="000000"/>
                </a:solidFill>
                <a:latin typeface="微软雅黑" pitchFamily="34" charset="0"/>
                <a:ea typeface="微软雅黑" pitchFamily="34" charset="-122"/>
                <a:cs typeface="微软雅黑" pitchFamily="34" charset="-120"/>
              </a:rPr>
              <a:t>（来自伊朗西北部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的扎格罗斯山中部地区</a:t>
            </a:r>
            <a:r>
              <a:rPr lang="en-US" altLang="zh-CN" sz="2000" b="0" i="0" dirty="0">
                <a:solidFill>
                  <a:srgbClr val="000000"/>
                </a:solidFill>
                <a:latin typeface="微软雅黑" pitchFamily="34" charset="0"/>
                <a:ea typeface="微软雅黑" pitchFamily="34" charset="-122"/>
                <a:cs typeface="微软雅黑" pitchFamily="34" charset="-120"/>
              </a:rPr>
              <a:t>，属于游牧部落）征服了两河流域，统治当地近百年</a:t>
            </a:r>
            <a:r>
              <a:rPr lang="en-US" altLang="zh-CN" sz="2000" b="0" i="0">
                <a:solidFill>
                  <a:srgbClr val="000000"/>
                </a:solidFill>
                <a:latin typeface="微软雅黑" pitchFamily="34" charset="0"/>
                <a:ea typeface="微软雅黑" pitchFamily="34" charset="-122"/>
                <a:cs typeface="微软雅黑" pitchFamily="34" charset="-120"/>
              </a:rPr>
              <a:t>。但两河流域楔形文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字记载的库提王朝的文献资料数量极为有限</a:t>
            </a:r>
            <a:r>
              <a:rPr lang="en-US" altLang="zh-CN" sz="2000" b="0" i="0" dirty="0">
                <a:solidFill>
                  <a:srgbClr val="000000"/>
                </a:solidFill>
                <a:latin typeface="微软雅黑" pitchFamily="34" charset="0"/>
                <a:ea typeface="微软雅黑" pitchFamily="34" charset="-122"/>
                <a:cs typeface="微软雅黑" pitchFamily="34" charset="-120"/>
              </a:rPr>
              <a:t>，只有少数王室铭文流传下来</a:t>
            </a:r>
            <a:r>
              <a:rPr lang="en-US" altLang="zh-CN" sz="2000" b="0" i="0">
                <a:solidFill>
                  <a:srgbClr val="000000"/>
                </a:solidFill>
                <a:latin typeface="微软雅黑" pitchFamily="34" charset="0"/>
                <a:ea typeface="微软雅黑" pitchFamily="34" charset="-122"/>
                <a:cs typeface="微软雅黑" pitchFamily="34" charset="-120"/>
              </a:rPr>
              <a:t>，这导致现代学者很难</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全面</a:t>
            </a:r>
            <a:r>
              <a:rPr lang="en-US" altLang="zh-CN" sz="2000" b="0" i="0" dirty="0">
                <a:solidFill>
                  <a:srgbClr val="000000"/>
                </a:solidFill>
                <a:latin typeface="微软雅黑" pitchFamily="34" charset="0"/>
                <a:ea typeface="微软雅黑" pitchFamily="34" charset="-122"/>
                <a:cs typeface="微软雅黑" pitchFamily="34" charset="-120"/>
              </a:rPr>
              <a:t>、准确地还原库提王朝的历史。</a:t>
            </a:r>
            <a:r>
              <a:rPr lang="en-US" altLang="zh-CN" sz="2000" b="0" i="0">
                <a:solidFill>
                  <a:srgbClr val="000000"/>
                </a:solidFill>
                <a:latin typeface="微软雅黑" pitchFamily="34" charset="0"/>
                <a:ea typeface="微软雅黑" pitchFamily="34" charset="-122"/>
                <a:cs typeface="微软雅黑" pitchFamily="34" charset="-120"/>
              </a:rPr>
              <a:t>对此解释合理的是(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pic>
        <p:nvPicPr>
          <p:cNvPr id="3" name="QC_5_BD.35_1#e1453cbdc?pid=02bd5a99c&amp;color=0,0,0&amp;tib=255,255,255&amp;ii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56407" y="1081728"/>
            <a:ext cx="868680" cy="2377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AN.36_1#e1453cbdc.bracket?pid=02bd5a99c&amp;color=0,0,0&amp;vpa=12"/>
          <p:cNvSpPr/>
          <p:nvPr/>
        </p:nvSpPr>
        <p:spPr>
          <a:xfrm>
            <a:off x="7018402" y="23245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5" name="QC_5_BD.35_2#e1453cbdc.choices?pid=02bd5a99c&amp;color=0,0,0&amp;bbb=1"/>
          <p:cNvSpPr/>
          <p:nvPr/>
        </p:nvSpPr>
        <p:spPr>
          <a:xfrm>
            <a:off x="722376" y="279076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.库提人未能有效地融入当地文明</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.库提人注重自身语言书写记录</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C.苏美尔人不愿与征服者和平共处</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.楔形文字承载的记录功能有限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5_AS.37_1#e1453cbdc?vop=1&amp;pid=02bd5a99c&amp;color=0,0,0&amp;bt=1&amp;bbb=1&amp;hb=1"/>
          <p:cNvSpPr/>
          <p:nvPr/>
        </p:nvSpPr>
        <p:spPr>
          <a:xfrm>
            <a:off x="722376" y="97200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本题考查西亚文明。选择A：根据材料可知，库提人统治两河流域近百年</a:t>
            </a:r>
            <a:r>
              <a:rPr lang="en-US" altLang="zh-CN" sz="2000" b="0" i="0">
                <a:solidFill>
                  <a:srgbClr val="000000"/>
                </a:solidFill>
                <a:latin typeface="微软雅黑" pitchFamily="34" charset="0"/>
                <a:ea typeface="微软雅黑" pitchFamily="34" charset="-122"/>
                <a:cs typeface="微软雅黑" pitchFamily="34" charset="-120"/>
              </a:rPr>
              <a:t>，而楔形文字记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载的关于这一王朝的文献资料很有限</a:t>
            </a:r>
            <a:r>
              <a:rPr lang="en-US" altLang="zh-CN" sz="2000" b="0" i="0" dirty="0">
                <a:solidFill>
                  <a:srgbClr val="000000"/>
                </a:solidFill>
                <a:latin typeface="微软雅黑" pitchFamily="34" charset="0"/>
                <a:ea typeface="微软雅黑" pitchFamily="34" charset="-122"/>
                <a:cs typeface="微软雅黑" pitchFamily="34" charset="-120"/>
              </a:rPr>
              <a:t>，“只有少数王室铭文流传下来</a:t>
            </a:r>
            <a:r>
              <a:rPr lang="en-US" altLang="zh-CN" sz="2000" b="0" i="0">
                <a:solidFill>
                  <a:srgbClr val="000000"/>
                </a:solidFill>
                <a:latin typeface="微软雅黑" pitchFamily="34" charset="0"/>
                <a:ea typeface="微软雅黑" pitchFamily="34" charset="-122"/>
                <a:cs typeface="微软雅黑" pitchFamily="34" charset="-120"/>
              </a:rPr>
              <a:t>”说明普通库提人与两河流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域的接触融合程度不高</a:t>
            </a:r>
            <a:r>
              <a:rPr lang="en-US" altLang="zh-CN" sz="2000" b="0" i="0" dirty="0">
                <a:solidFill>
                  <a:srgbClr val="000000"/>
                </a:solidFill>
                <a:latin typeface="微软雅黑" pitchFamily="34" charset="0"/>
                <a:ea typeface="微软雅黑" pitchFamily="34" charset="-122"/>
                <a:cs typeface="微软雅黑" pitchFamily="34" charset="-120"/>
              </a:rPr>
              <a:t>，所以楔形文字留下的记录极为有限</a:t>
            </a:r>
            <a:r>
              <a:rPr lang="en-US" altLang="zh-CN" sz="2000" b="0" i="0">
                <a:solidFill>
                  <a:srgbClr val="000000"/>
                </a:solidFill>
                <a:latin typeface="微软雅黑" pitchFamily="34" charset="0"/>
                <a:ea typeface="微软雅黑" pitchFamily="34" charset="-122"/>
                <a:cs typeface="微软雅黑" pitchFamily="34" charset="-120"/>
              </a:rPr>
              <a:t>，因此对这一现象解释合理的是库提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人未能有效融入两河流域</a:t>
            </a:r>
            <a:r>
              <a:rPr lang="en-US" altLang="zh-CN" sz="2000" b="0" i="0" dirty="0">
                <a:solidFill>
                  <a:srgbClr val="000000"/>
                </a:solidFill>
                <a:latin typeface="微软雅黑" pitchFamily="34" charset="0"/>
                <a:ea typeface="微软雅黑" pitchFamily="34" charset="-122"/>
                <a:cs typeface="微软雅黑" pitchFamily="34" charset="-120"/>
              </a:rPr>
              <a:t>。排除B：材料并未提到库提人使用自己语言记录的史料流传下来</a:t>
            </a:r>
            <a:r>
              <a:rPr lang="en-US" altLang="zh-CN" sz="2000" b="0" i="0">
                <a:solidFill>
                  <a:srgbClr val="000000"/>
                </a:solidFill>
                <a:latin typeface="微软雅黑" pitchFamily="34" charset="0"/>
                <a:ea typeface="微软雅黑" pitchFamily="34" charset="-122"/>
                <a:cs typeface="微软雅黑" pitchFamily="34" charset="-120"/>
              </a:rPr>
              <a:t>，注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重自身语言书写于文无据</a:t>
            </a:r>
            <a:r>
              <a:rPr lang="en-US" altLang="zh-CN" sz="2000" b="0" i="0" dirty="0">
                <a:solidFill>
                  <a:srgbClr val="000000"/>
                </a:solidFill>
                <a:latin typeface="微软雅黑" pitchFamily="34" charset="0"/>
                <a:ea typeface="微软雅黑" pitchFamily="34" charset="-122"/>
                <a:cs typeface="微软雅黑" pitchFamily="34" charset="-120"/>
              </a:rPr>
              <a:t>。排除C：材料并没有提到苏美尔人对库提人的态度。排除D</a:t>
            </a:r>
            <a:r>
              <a:rPr lang="en-US" altLang="zh-CN" sz="2000" b="0" i="0">
                <a:solidFill>
                  <a:srgbClr val="000000"/>
                </a:solidFill>
                <a:latin typeface="微软雅黑" pitchFamily="34" charset="0"/>
                <a:ea typeface="微软雅黑" pitchFamily="34" charset="-122"/>
                <a:cs typeface="微软雅黑" pitchFamily="34" charset="-120"/>
              </a:rPr>
              <a:t>：楔形文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字是两河流域苏美尔人创造的</a:t>
            </a:r>
            <a:r>
              <a:rPr lang="en-US" altLang="zh-CN" sz="2000" b="0" i="0" dirty="0">
                <a:solidFill>
                  <a:srgbClr val="000000"/>
                </a:solidFill>
                <a:latin typeface="微软雅黑" pitchFamily="34" charset="0"/>
                <a:ea typeface="微软雅黑" pitchFamily="34" charset="-122"/>
                <a:cs typeface="微软雅黑" pitchFamily="34" charset="-120"/>
              </a:rPr>
              <a:t>、在古代西亚地区被广泛使用的文字，记录功能较强大</a:t>
            </a:r>
            <a:r>
              <a:rPr lang="en-US" altLang="zh-CN" sz="2000" b="0" i="0">
                <a:solidFill>
                  <a:srgbClr val="000000"/>
                </a:solidFill>
                <a:latin typeface="微软雅黑" pitchFamily="34" charset="0"/>
                <a:ea typeface="微软雅黑" pitchFamily="34" charset="-122"/>
                <a:cs typeface="微软雅黑" pitchFamily="34" charset="-120"/>
              </a:rPr>
              <a:t>，现代考古</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发现用楔形文字书写的库提人相关记录少并不代表楔形文字承载的记录功能有限</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C_5_BD.1_1#29ade1506?pid=c61cf2f8b&amp;color=0,0,0&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[浙江温州十校联合体2025高二期中]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贝希斯敦铭文是用古波斯语</a:t>
            </a:r>
            <a:r>
              <a:rPr lang="en-US" altLang="zh-CN" sz="2000" b="0" i="0">
                <a:solidFill>
                  <a:srgbClr val="000000"/>
                </a:solidFill>
                <a:latin typeface="微软雅黑" pitchFamily="34" charset="0"/>
                <a:ea typeface="微软雅黑" pitchFamily="34" charset="-122"/>
                <a:cs typeface="微软雅黑" pitchFamily="34" charset="-120"/>
              </a:rPr>
              <a:t>、埃兰语和阿卡德语的文字书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写的多语言铭文</a:t>
            </a:r>
            <a:r>
              <a:rPr lang="en-US" altLang="zh-CN" sz="2000" b="0" i="0" dirty="0">
                <a:solidFill>
                  <a:srgbClr val="000000"/>
                </a:solidFill>
                <a:latin typeface="微软雅黑" pitchFamily="34" charset="0"/>
                <a:ea typeface="微软雅黑" pitchFamily="34" charset="-122"/>
                <a:cs typeface="微软雅黑" pitchFamily="34" charset="-120"/>
              </a:rPr>
              <a:t>，于大流士一世在位时所立，</a:t>
            </a:r>
            <a:r>
              <a:rPr lang="en-US" altLang="zh-CN" sz="2000" b="0" i="0">
                <a:solidFill>
                  <a:srgbClr val="000000"/>
                </a:solidFill>
                <a:latin typeface="微软雅黑" pitchFamily="34" charset="0"/>
                <a:ea typeface="微软雅黑" pitchFamily="34" charset="-122"/>
                <a:cs typeface="微软雅黑" pitchFamily="34" charset="-120"/>
              </a:rPr>
              <a:t>铭文记载了他镇压高墨达政变及取得王位的过程等。</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据此推测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该铭文使用的书写文字是(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_1#29ade1506.bracket?pid=c61cf2f8b&amp;color=0,0,0&amp;vpa=1"/>
          <p:cNvSpPr/>
          <p:nvPr/>
        </p:nvSpPr>
        <p:spPr>
          <a:xfrm>
            <a:off x="4986401" y="18673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_2#29ade1506.choices?pid=c61cf2f8b&amp;color=0,0,0&amp;bbb=1"/>
          <p:cNvSpPr/>
          <p:nvPr/>
        </p:nvSpPr>
        <p:spPr>
          <a:xfrm>
            <a:off x="722376" y="23284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.印章文字</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B.象形文字</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C.楔形文字</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.字母文字</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3_1#29ade1506?vop=1&amp;pid=c61cf2f8b&amp;color=0,0,0&amp;bt=1&amp;bbb=1&amp;hb=1"/>
          <p:cNvSpPr/>
          <p:nvPr/>
        </p:nvSpPr>
        <p:spPr>
          <a:xfrm>
            <a:off x="722376" y="97200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本题考查楔形文字。选择C：根据材料“贝希斯敦铭文是用古波斯语</a:t>
            </a:r>
            <a:r>
              <a:rPr lang="en-US" altLang="zh-CN" sz="2000" b="0" i="0">
                <a:solidFill>
                  <a:srgbClr val="000000"/>
                </a:solidFill>
                <a:latin typeface="微软雅黑" pitchFamily="34" charset="0"/>
                <a:ea typeface="微软雅黑" pitchFamily="34" charset="-122"/>
                <a:cs typeface="微软雅黑" pitchFamily="34" charset="-120"/>
              </a:rPr>
              <a:t>、埃兰语和阿卡德语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的文字书写的多语言铭文</a:t>
            </a:r>
            <a:r>
              <a:rPr lang="en-US" altLang="zh-CN" sz="2000" b="0" i="0" dirty="0">
                <a:solidFill>
                  <a:srgbClr val="000000"/>
                </a:solidFill>
                <a:latin typeface="微软雅黑" pitchFamily="34" charset="0"/>
                <a:ea typeface="微软雅黑" pitchFamily="34" charset="-122"/>
                <a:cs typeface="微软雅黑" pitchFamily="34" charset="-120"/>
              </a:rPr>
              <a:t>”“大流士一世”并结合所学知识可知</a:t>
            </a:r>
            <a:r>
              <a:rPr lang="en-US" altLang="zh-CN" sz="2000" b="0" i="0">
                <a:solidFill>
                  <a:srgbClr val="000000"/>
                </a:solidFill>
                <a:latin typeface="微软雅黑" pitchFamily="34" charset="0"/>
                <a:ea typeface="微软雅黑" pitchFamily="34" charset="-122"/>
                <a:cs typeface="微软雅黑" pitchFamily="34" charset="-120"/>
              </a:rPr>
              <a:t>，楔形文字是古代西亚地区广泛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使用的一种文字</a:t>
            </a:r>
            <a:r>
              <a:rPr lang="en-US" altLang="zh-CN" sz="2000" b="0" i="0" dirty="0">
                <a:solidFill>
                  <a:srgbClr val="000000"/>
                </a:solidFill>
                <a:latin typeface="微软雅黑" pitchFamily="34" charset="0"/>
                <a:ea typeface="微软雅黑" pitchFamily="34" charset="-122"/>
                <a:cs typeface="微软雅黑" pitchFamily="34" charset="-120"/>
              </a:rPr>
              <a:t>，而古波斯语、埃兰语、阿卡德语与西亚古文字的使用有密切关联，</a:t>
            </a:r>
            <a:r>
              <a:rPr lang="en-US" altLang="zh-CN" sz="2000" b="0" i="0">
                <a:solidFill>
                  <a:srgbClr val="000000"/>
                </a:solidFill>
                <a:latin typeface="微软雅黑" pitchFamily="34" charset="0"/>
                <a:ea typeface="微软雅黑" pitchFamily="34" charset="-122"/>
                <a:cs typeface="微软雅黑" pitchFamily="34" charset="-120"/>
              </a:rPr>
              <a:t>由此可推测，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贝希斯敦铭文使用的文字应是楔形文字</a:t>
            </a:r>
            <a:r>
              <a:rPr lang="en-US" altLang="zh-CN" sz="2000" b="0" i="0" dirty="0">
                <a:solidFill>
                  <a:srgbClr val="000000"/>
                </a:solidFill>
                <a:latin typeface="微软雅黑" pitchFamily="34" charset="0"/>
                <a:ea typeface="微软雅黑" pitchFamily="34" charset="-122"/>
                <a:cs typeface="微软雅黑" pitchFamily="34" charset="-120"/>
              </a:rPr>
              <a:t>。排除A：印章文字是古印度文字。排除B</a:t>
            </a:r>
            <a:r>
              <a:rPr lang="en-US" altLang="zh-CN" sz="2000" b="0" i="0">
                <a:solidFill>
                  <a:srgbClr val="000000"/>
                </a:solidFill>
                <a:latin typeface="微软雅黑" pitchFamily="34" charset="0"/>
                <a:ea typeface="微软雅黑" pitchFamily="34" charset="-122"/>
                <a:cs typeface="微软雅黑" pitchFamily="34" charset="-120"/>
              </a:rPr>
              <a:t>：象形文字是古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埃及的代表性文字</a:t>
            </a:r>
            <a:r>
              <a:rPr lang="en-US" altLang="zh-CN" sz="2000" b="0" i="0" dirty="0">
                <a:solidFill>
                  <a:srgbClr val="000000"/>
                </a:solidFill>
                <a:latin typeface="微软雅黑" pitchFamily="34" charset="0"/>
                <a:ea typeface="微软雅黑" pitchFamily="34" charset="-122"/>
                <a:cs typeface="微软雅黑" pitchFamily="34" charset="-120"/>
              </a:rPr>
              <a:t>，以图形符号表意，主要用于书写古埃及语，与材料内容不符。排除D</a:t>
            </a:r>
            <a:r>
              <a:rPr lang="en-US" altLang="zh-CN" sz="2000" b="0" i="0">
                <a:solidFill>
                  <a:srgbClr val="000000"/>
                </a:solidFill>
                <a:latin typeface="微软雅黑" pitchFamily="34" charset="0"/>
                <a:ea typeface="微软雅黑" pitchFamily="34" charset="-122"/>
                <a:cs typeface="微软雅黑" pitchFamily="34" charset="-120"/>
              </a:rPr>
              <a:t>：字母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文字的特征是通过有限的字母组合拼写词语</a:t>
            </a:r>
            <a:r>
              <a:rPr lang="en-US" altLang="zh-CN" sz="2000" b="0" i="0" dirty="0">
                <a:solidFill>
                  <a:srgbClr val="000000"/>
                </a:solidFill>
                <a:latin typeface="微软雅黑" pitchFamily="34" charset="0"/>
                <a:ea typeface="微软雅黑" pitchFamily="34" charset="-122"/>
                <a:cs typeface="微软雅黑" pitchFamily="34" charset="-120"/>
              </a:rPr>
              <a:t>，不符合此处语境，在大流士一世时期</a:t>
            </a:r>
            <a:r>
              <a:rPr lang="en-US" altLang="zh-CN" sz="2000" b="0" i="0">
                <a:solidFill>
                  <a:srgbClr val="000000"/>
                </a:solidFill>
                <a:latin typeface="微软雅黑" pitchFamily="34" charset="0"/>
                <a:ea typeface="微软雅黑" pitchFamily="34" charset="-122"/>
                <a:cs typeface="微软雅黑" pitchFamily="34" charset="-120"/>
              </a:rPr>
              <a:t>，古波斯等地</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区主要使用的是楔形文字</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BD.4_1#0b48c44d0?pid=c61cf2f8b&amp;color=0,0,0&amp;bt=1&amp;bbb=1&amp;hb=1"/>
          <p:cNvSpPr/>
          <p:nvPr/>
        </p:nvSpPr>
        <p:spPr>
          <a:xfrm>
            <a:off x="722376" y="972000"/>
            <a:ext cx="10753344" cy="1313434"/>
          </a:xfrm>
          <a:prstGeom prst="rect">
            <a:avLst/>
          </a:prstGeom>
          <a:noFill/>
          <a:ln/>
        </p:spPr>
        <p:txBody>
          <a:bodyPr wrap="none" lIns="0" tIns="0" rIns="0" bIns="0" rtlCol="0" anchor="t"/>
          <a:lstStyle/>
          <a:p>
            <a:pPr algn="l" latinLnBrk="1">
              <a:lnSpc>
                <a:spcPts val="3600"/>
              </a:lnSpc>
            </a:pPr>
            <a:r>
              <a:rPr lang="en-US" altLang="zh-CN" sz="2000" b="0" i="0" spc="-50" dirty="0">
                <a:solidFill>
                  <a:srgbClr val="000000"/>
                </a:solidFill>
                <a:latin typeface="微软雅黑" pitchFamily="34" charset="0"/>
                <a:ea typeface="微软雅黑" pitchFamily="34" charset="-122"/>
                <a:cs typeface="微软雅黑" pitchFamily="34" charset="-120"/>
              </a:rPr>
              <a:t>2.</a:t>
            </a:r>
            <a:r>
              <a:rPr lang="en-US" altLang="zh-CN" sz="2000" b="0" i="0" spc="-50" dirty="0">
                <a:solidFill>
                  <a:srgbClr val="000000"/>
                </a:solidFill>
                <a:latin typeface="仿宋" pitchFamily="34" charset="0"/>
                <a:ea typeface="仿宋" pitchFamily="34" charset="-122"/>
                <a:cs typeface="仿宋" pitchFamily="34" charset="-120"/>
              </a:rPr>
              <a:t>[北京怀柔区2024高二期中]</a:t>
            </a:r>
            <a:r>
              <a:rPr lang="en-US" altLang="zh-CN" sz="2000" b="0" i="0" spc="-50" dirty="0">
                <a:solidFill>
                  <a:srgbClr val="000000"/>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古代亚述王朝的几个重要国王都十分热衷于大规模的宫廷建筑</a:t>
            </a:r>
            <a:r>
              <a:rPr lang="en-US" altLang="zh-CN" sz="2000" b="0" i="0" spc="-50">
                <a:solidFill>
                  <a:srgbClr val="000000"/>
                </a:solidFill>
                <a:latin typeface="微软雅黑" pitchFamily="34" charset="0"/>
                <a:ea typeface="微软雅黑" pitchFamily="34" charset="-122"/>
                <a:cs typeface="微软雅黑" pitchFamily="34" charset="-120"/>
              </a:rPr>
              <a:t>，萨尔</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贡二世在杜尔</a:t>
            </a:r>
            <a:r>
              <a:rPr lang="en-US" altLang="zh-CN" sz="2000" b="0" i="0" spc="-50" dirty="0">
                <a:solidFill>
                  <a:srgbClr val="000000"/>
                </a:solidFill>
                <a:latin typeface="微软雅黑" pitchFamily="34" charset="0"/>
                <a:ea typeface="微软雅黑" pitchFamily="34" charset="-122"/>
                <a:cs typeface="微软雅黑" pitchFamily="34" charset="-120"/>
              </a:rPr>
              <a:t>·沙鲁金城内修建的皇宫最为辉煌。“人首飞牛</a:t>
            </a:r>
            <a:r>
              <a:rPr lang="en-US" altLang="zh-CN" sz="2000" b="0" i="0" spc="-50">
                <a:solidFill>
                  <a:srgbClr val="000000"/>
                </a:solidFill>
                <a:latin typeface="微软雅黑" pitchFamily="34" charset="0"/>
                <a:ea typeface="微软雅黑" pitchFamily="34" charset="-122"/>
                <a:cs typeface="微软雅黑" pitchFamily="34" charset="-120"/>
              </a:rPr>
              <a:t>”是该王宫大门两侧的守护神兽的雕像</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微软雅黑" pitchFamily="34" charset="-122"/>
                <a:cs typeface="微软雅黑" pitchFamily="34" charset="-120"/>
              </a:rPr>
              <a:t>见下图）。这一雕像由人的脑袋、鹰的翅膀和牛的身体构成，代表着当地最强大物种的集合。</a:t>
            </a:r>
            <a:endParaRPr lang="en-US" altLang="zh-CN" sz="2000" spc="-50" dirty="0"/>
          </a:p>
        </p:txBody>
      </p:sp>
      <p:pic>
        <p:nvPicPr>
          <p:cNvPr id="3" name="QC_5_BD.4_2#0b48c44d0?pid=c61cf2f8b&amp;color=0,0,0&amp;tib=255,255,255"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93792" y="2418403"/>
            <a:ext cx="1810512" cy="18379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BD.4_3#0b48c44d0?pid=c61cf2f8b&amp;color=0,0,0&amp;bbb=1"/>
          <p:cNvSpPr/>
          <p:nvPr/>
        </p:nvSpPr>
        <p:spPr>
          <a:xfrm>
            <a:off x="722376" y="4386903"/>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据此可知，</a:t>
            </a:r>
            <a:r>
              <a:rPr lang="en-US" altLang="zh-CN" sz="2000" b="0" i="0">
                <a:solidFill>
                  <a:srgbClr val="000000"/>
                </a:solidFill>
                <a:latin typeface="微软雅黑" pitchFamily="34" charset="0"/>
                <a:ea typeface="微软雅黑" pitchFamily="34" charset="-122"/>
                <a:cs typeface="微软雅黑" pitchFamily="34" charset="-120"/>
              </a:rPr>
              <a:t>该雕像(</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N.5_1#0b48c44d0.bracket?pid=c61cf2f8b&amp;color=0,0,0&amp;vpa=2"/>
          <p:cNvSpPr/>
          <p:nvPr/>
        </p:nvSpPr>
        <p:spPr>
          <a:xfrm>
            <a:off x="2954401" y="4386903"/>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6" name="QC_5_BD.4_4#0b48c44d0.choices?pid=c61cf2f8b&amp;color=0,0,0&amp;bbb=1"/>
          <p:cNvSpPr/>
          <p:nvPr/>
        </p:nvSpPr>
        <p:spPr>
          <a:xfrm>
            <a:off x="722376" y="4845500"/>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.反映了王权的神圣威严</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.受到伊斯兰教文化的影响</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C.是农耕文明的吉祥象征</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.表明帝国君权神授的理念</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AS.6_1#0b48c44d0?vop=1&amp;pid=c61cf2f8b&amp;color=0,0,0&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本题考查古代西亚的建筑和艺术。选择A：亚述帝国用当地最强大物种的集合做雕像</a:t>
            </a:r>
            <a:r>
              <a:rPr lang="en-US" altLang="zh-CN" sz="2000" b="0" i="0">
                <a:solidFill>
                  <a:srgbClr val="000000"/>
                </a:solidFill>
                <a:latin typeface="微软雅黑" pitchFamily="34" charset="0"/>
                <a:ea typeface="微软雅黑" pitchFamily="34" charset="-122"/>
                <a:cs typeface="微软雅黑" pitchFamily="34" charset="-120"/>
              </a:rPr>
              <a:t>,反映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的是帝国王权统治的威严</a:t>
            </a:r>
            <a:r>
              <a:rPr lang="en-US" altLang="zh-CN" sz="2000" b="0" i="0" dirty="0">
                <a:solidFill>
                  <a:srgbClr val="000000"/>
                </a:solidFill>
                <a:latin typeface="微软雅黑" pitchFamily="34" charset="0"/>
                <a:ea typeface="微软雅黑" pitchFamily="34" charset="-122"/>
                <a:cs typeface="微软雅黑" pitchFamily="34" charset="-120"/>
              </a:rPr>
              <a:t>。排除B：亚述帝国建立于公元前8世纪,伊斯兰教在</a:t>
            </a:r>
            <a:r>
              <a:rPr lang="en-US" altLang="zh-CN" sz="2000" b="0" i="0">
                <a:solidFill>
                  <a:srgbClr val="000000"/>
                </a:solidFill>
                <a:latin typeface="微软雅黑" pitchFamily="34" charset="0"/>
                <a:ea typeface="微软雅黑" pitchFamily="34" charset="-122"/>
                <a:cs typeface="微软雅黑" pitchFamily="34" charset="-120"/>
              </a:rPr>
              <a:t>7世纪初产生于阿拉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伯半岛</a:t>
            </a:r>
            <a:r>
              <a:rPr lang="en-US" altLang="zh-CN" sz="2000" b="0" i="0" dirty="0">
                <a:solidFill>
                  <a:srgbClr val="000000"/>
                </a:solidFill>
                <a:latin typeface="微软雅黑" pitchFamily="34" charset="0"/>
                <a:ea typeface="微软雅黑" pitchFamily="34" charset="-122"/>
                <a:cs typeface="微软雅黑" pitchFamily="34" charset="-120"/>
              </a:rPr>
              <a:t>,时间不符。排除C：材料只提到雕像构成部分包含“牛的身体</a:t>
            </a:r>
            <a:r>
              <a:rPr lang="en-US" altLang="zh-CN" sz="2000" b="0" i="0">
                <a:solidFill>
                  <a:srgbClr val="000000"/>
                </a:solidFill>
                <a:latin typeface="微软雅黑" pitchFamily="34" charset="0"/>
                <a:ea typeface="微软雅黑" pitchFamily="34" charset="-122"/>
                <a:cs typeface="微软雅黑" pitchFamily="34" charset="-120"/>
              </a:rPr>
              <a:t>”，仅凭这一点无法得出该</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雕像是农耕文明的吉祥象征</a:t>
            </a:r>
            <a:r>
              <a:rPr lang="en-US" altLang="zh-CN" sz="2000" b="0" i="0" dirty="0">
                <a:solidFill>
                  <a:srgbClr val="000000"/>
                </a:solidFill>
                <a:latin typeface="微软雅黑" pitchFamily="34" charset="0"/>
                <a:ea typeface="微软雅黑" pitchFamily="34" charset="-122"/>
                <a:cs typeface="微软雅黑" pitchFamily="34" charset="-120"/>
              </a:rPr>
              <a:t>。排除D：该雕像仅能反映王权的强大，未体现帝国君权神授的理念。</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BD.7_1#e7700a351?pid=f2ad729d3&amp;color=0,0,0&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[广东部分学校2025高二联考]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前王国时期，上埃及将狮子作为酋长的图腾</a:t>
            </a:r>
            <a:r>
              <a:rPr lang="en-US" altLang="zh-CN" sz="2000" b="0" i="0">
                <a:solidFill>
                  <a:srgbClr val="000000"/>
                </a:solidFill>
                <a:latin typeface="微软雅黑" pitchFamily="34" charset="0"/>
                <a:ea typeface="微软雅黑" pitchFamily="34" charset="-122"/>
                <a:cs typeface="微软雅黑" pitchFamily="34" charset="-120"/>
              </a:rPr>
              <a:t>，认为神母狮子赋予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统治者权力</a:t>
            </a:r>
            <a:r>
              <a:rPr lang="en-US" altLang="zh-CN" sz="2000" b="0" i="0" dirty="0">
                <a:solidFill>
                  <a:srgbClr val="000000"/>
                </a:solidFill>
                <a:latin typeface="微软雅黑" pitchFamily="34" charset="0"/>
                <a:ea typeface="微软雅黑" pitchFamily="34" charset="-122"/>
                <a:cs typeface="微软雅黑" pitchFamily="34" charset="-120"/>
              </a:rPr>
              <a:t>；埃及统一后，法老仪式仍保留从狮身诞生的环节，并由此创造出狮身人面像</a:t>
            </a:r>
            <a:r>
              <a:rPr lang="en-US" altLang="zh-CN" sz="2000" b="0" i="0">
                <a:solidFill>
                  <a:srgbClr val="000000"/>
                </a:solidFill>
                <a:latin typeface="微软雅黑" pitchFamily="34" charset="0"/>
                <a:ea typeface="微软雅黑" pitchFamily="34" charset="-122"/>
                <a:cs typeface="微软雅黑" pitchFamily="34" charset="-120"/>
              </a:rPr>
              <a:t>。少量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带翼的狮形神母像则融合了下埃及眼镜蛇图腾与上埃及白兀鹫图腾。上述变化反映了古埃及</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8_1#e7700a351.bracket?pid=f2ad729d3&amp;color=0,0,0&amp;vpa=3"/>
          <p:cNvSpPr/>
          <p:nvPr/>
        </p:nvSpPr>
        <p:spPr>
          <a:xfrm>
            <a:off x="922401" y="23245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7_2#e7700a351.choices?pid=f2ad729d3&amp;color=0,0,0&amp;bbb=1"/>
          <p:cNvSpPr/>
          <p:nvPr/>
        </p:nvSpPr>
        <p:spPr>
          <a:xfrm>
            <a:off x="722376" y="2791275"/>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.统一后政治象征得到重构</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.信仰体系向单一主神信仰过渡</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C.尼罗河农耕文明特质延续</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.艺术创作受两河流域文明影响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AS.9_1#e7700a351?vop=1&amp;pid=f2ad729d3&amp;color=0,0,0&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本题考查古埃及文化与政治。选择A：根据材料可知，</a:t>
            </a:r>
            <a:r>
              <a:rPr lang="en-US" altLang="zh-CN" sz="2000" b="0" i="0">
                <a:solidFill>
                  <a:srgbClr val="000000"/>
                </a:solidFill>
                <a:latin typeface="微软雅黑" pitchFamily="34" charset="0"/>
                <a:ea typeface="微软雅黑" pitchFamily="34" charset="-122"/>
                <a:cs typeface="微软雅黑" pitchFamily="34" charset="-120"/>
              </a:rPr>
              <a:t>古埃及统一前的图腾形象较为独立。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古埃及统一后</a:t>
            </a:r>
            <a:r>
              <a:rPr lang="en-US" altLang="zh-CN" sz="2000" b="0" i="0" dirty="0">
                <a:solidFill>
                  <a:srgbClr val="000000"/>
                </a:solidFill>
                <a:latin typeface="微软雅黑" pitchFamily="34" charset="0"/>
                <a:ea typeface="微软雅黑" pitchFamily="34" charset="-122"/>
                <a:cs typeface="微软雅黑" pitchFamily="34" charset="-120"/>
              </a:rPr>
              <a:t>,通过改造旧图腾，整合不同图腾（带翼狮形神母像</a:t>
            </a:r>
            <a:r>
              <a:rPr lang="en-US" altLang="zh-CN" sz="2000" b="0" i="0">
                <a:solidFill>
                  <a:srgbClr val="000000"/>
                </a:solidFill>
                <a:latin typeface="微软雅黑" pitchFamily="34" charset="0"/>
                <a:ea typeface="微软雅黑" pitchFamily="34" charset="-122"/>
                <a:cs typeface="微软雅黑" pitchFamily="34" charset="-120"/>
              </a:rPr>
              <a:t>），形成服务于法老权威和全埃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及统一的新政治象征</a:t>
            </a:r>
            <a:r>
              <a:rPr lang="en-US" altLang="zh-CN" sz="2000" b="0" i="0" dirty="0">
                <a:solidFill>
                  <a:srgbClr val="000000"/>
                </a:solidFill>
                <a:latin typeface="微软雅黑" pitchFamily="34" charset="0"/>
                <a:ea typeface="微软雅黑" pitchFamily="34" charset="-122"/>
                <a:cs typeface="微软雅黑" pitchFamily="34" charset="-120"/>
              </a:rPr>
              <a:t>。排除B：材料反映的是图腾的变迁</a:t>
            </a:r>
            <a:r>
              <a:rPr lang="en-US" altLang="zh-CN" sz="2000" b="0" i="0">
                <a:solidFill>
                  <a:srgbClr val="000000"/>
                </a:solidFill>
                <a:latin typeface="微软雅黑" pitchFamily="34" charset="0"/>
                <a:ea typeface="微软雅黑" pitchFamily="34" charset="-122"/>
                <a:cs typeface="微软雅黑" pitchFamily="34" charset="-120"/>
              </a:rPr>
              <a:t>，并未提到信仰体系向单一主神信仰过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渡</a:t>
            </a:r>
            <a:r>
              <a:rPr lang="en-US" altLang="zh-CN" sz="2000" b="0" i="0" dirty="0">
                <a:solidFill>
                  <a:srgbClr val="000000"/>
                </a:solidFill>
                <a:latin typeface="微软雅黑" pitchFamily="34" charset="0"/>
                <a:ea typeface="微软雅黑" pitchFamily="34" charset="-122"/>
                <a:cs typeface="微软雅黑" pitchFamily="34" charset="-120"/>
              </a:rPr>
              <a:t>。排除C：材料中图腾的改造与整合是为了维护政治上的统一，无法体现农耕文明的特质</a:t>
            </a:r>
            <a:r>
              <a:rPr lang="en-US" altLang="zh-CN" sz="2000" b="0" i="0">
                <a:solidFill>
                  <a:srgbClr val="000000"/>
                </a:solidFill>
                <a:latin typeface="微软雅黑" pitchFamily="34" charset="0"/>
                <a:ea typeface="微软雅黑" pitchFamily="34" charset="-122"/>
                <a:cs typeface="微软雅黑" pitchFamily="34" charset="-120"/>
              </a:rPr>
              <a:t>。排</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除</a:t>
            </a:r>
            <a:r>
              <a:rPr lang="en-US" altLang="zh-CN" sz="2000" b="0" i="0" dirty="0">
                <a:solidFill>
                  <a:srgbClr val="000000"/>
                </a:solidFill>
                <a:latin typeface="微软雅黑" pitchFamily="34" charset="0"/>
                <a:ea typeface="微软雅黑" pitchFamily="34" charset="-122"/>
                <a:cs typeface="微软雅黑" pitchFamily="34" charset="-120"/>
              </a:rPr>
              <a:t>D：材料中所有的形象均为古埃及本土图腾的演变，未涉及这一变化受到两河流域文明的影响。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BD.10_1#8fda32e0d?pid=f2ad729d3&amp;color=0,0,0&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[河南安阳2025高二期末]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在拉美西斯二世神庙卡叠什战役浮雕中</a:t>
            </a:r>
            <a:r>
              <a:rPr lang="en-US" altLang="zh-CN" sz="2000" b="0" i="0">
                <a:solidFill>
                  <a:srgbClr val="000000"/>
                </a:solidFill>
                <a:latin typeface="微软雅黑" pitchFamily="34" charset="0"/>
                <a:ea typeface="微软雅黑" pitchFamily="34" charset="-122"/>
                <a:cs typeface="微软雅黑" pitchFamily="34" charset="-120"/>
              </a:rPr>
              <a:t>，赫梯战士被表现为蓬头垢面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的形象</a:t>
            </a:r>
            <a:r>
              <a:rPr lang="en-US" altLang="zh-CN" sz="2000" b="0" i="0" dirty="0">
                <a:solidFill>
                  <a:srgbClr val="000000"/>
                </a:solidFill>
                <a:latin typeface="微软雅黑" pitchFamily="34" charset="0"/>
                <a:ea typeface="微软雅黑" pitchFamily="34" charset="-122"/>
                <a:cs typeface="微软雅黑" pitchFamily="34" charset="-120"/>
              </a:rPr>
              <a:t>，与埃及军队的整齐阵列形成鲜明对比。新王国时期的《哈里斯纸草》称</a:t>
            </a:r>
            <a:r>
              <a:rPr lang="en-US" altLang="zh-CN" sz="2000" b="0" i="0">
                <a:solidFill>
                  <a:srgbClr val="000000"/>
                </a:solidFill>
                <a:latin typeface="微软雅黑" pitchFamily="34" charset="0"/>
                <a:ea typeface="微软雅黑" pitchFamily="34" charset="-122"/>
                <a:cs typeface="微软雅黑" pitchFamily="34" charset="-120"/>
              </a:rPr>
              <a:t>:利比亚人不知耕</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种</a:t>
            </a:r>
            <a:r>
              <a:rPr lang="en-US" altLang="zh-CN" sz="2000" b="0" i="0" dirty="0">
                <a:solidFill>
                  <a:srgbClr val="000000"/>
                </a:solidFill>
                <a:latin typeface="微软雅黑" pitchFamily="34" charset="0"/>
                <a:ea typeface="微软雅黑" pitchFamily="34" charset="-122"/>
                <a:cs typeface="微软雅黑" pitchFamily="34" charset="-120"/>
              </a:rPr>
              <a:t>，努比亚人不懂建筑，亚洲人只会掠夺。</a:t>
            </a:r>
            <a:r>
              <a:rPr lang="en-US" altLang="zh-CN" sz="2000" b="0" i="0">
                <a:solidFill>
                  <a:srgbClr val="000000"/>
                </a:solidFill>
                <a:latin typeface="微软雅黑" pitchFamily="34" charset="0"/>
                <a:ea typeface="微软雅黑" pitchFamily="34" charset="-122"/>
                <a:cs typeface="微软雅黑" pitchFamily="34" charset="-120"/>
              </a:rPr>
              <a:t>这充分说明了(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1_1#8fda32e0d.bracket?pid=f2ad729d3&amp;color=0,0,0&amp;vpa=4"/>
          <p:cNvSpPr/>
          <p:nvPr/>
        </p:nvSpPr>
        <p:spPr>
          <a:xfrm>
            <a:off x="7272401" y="18673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0_2#8fda32e0d.choices?pid=f2ad729d3&amp;color=0,0,0&amp;bbb=1"/>
          <p:cNvSpPr/>
          <p:nvPr/>
        </p:nvSpPr>
        <p:spPr>
          <a:xfrm>
            <a:off x="722376" y="233407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.古埃及文明的原生特性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.农耕文明在扩张中的优势</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C.古埃及人的文化优越感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.欧亚古代文化之间的隔阂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TotalTime>
  <Words>1186</Words>
  <Application>Microsoft Office PowerPoint</Application>
  <PresentationFormat>宽屏</PresentationFormat>
  <Paragraphs>180</Paragraphs>
  <Slides>29</Slides>
  <Notes>29</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29</vt:i4>
      </vt:variant>
    </vt:vector>
  </HeadingPairs>
  <TitlesOfParts>
    <vt:vector size="37" baseType="lpstr">
      <vt:lpstr>等线 (正文)</vt:lpstr>
      <vt:lpstr>仿宋</vt:lpstr>
      <vt:lpstr>汉仪舒圆黑简体</vt:lpstr>
      <vt:lpstr>SimHei</vt:lpstr>
      <vt:lpstr>SimSun</vt:lpstr>
      <vt:lpstr>微软雅黑</vt:lpstr>
      <vt:lpstr>Arial</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2025-10-16T07:00:04Z</dcterms:created>
  <dcterms:modified xsi:type="dcterms:W3CDTF">2025-10-16T07:15:41Z</dcterms:modified>
  <cp:category/>
  <cp:contentStatus/>
</cp:coreProperties>
</file>